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26"/>
  </p:notesMasterIdLst>
  <p:handoutMasterIdLst>
    <p:handoutMasterId r:id="rId27"/>
  </p:handoutMasterIdLst>
  <p:sldIdLst>
    <p:sldId id="346" r:id="rId6"/>
    <p:sldId id="345" r:id="rId7"/>
    <p:sldId id="347" r:id="rId8"/>
    <p:sldId id="348" r:id="rId9"/>
    <p:sldId id="349" r:id="rId10"/>
    <p:sldId id="350" r:id="rId11"/>
    <p:sldId id="352" r:id="rId12"/>
    <p:sldId id="353" r:id="rId13"/>
    <p:sldId id="324" r:id="rId14"/>
    <p:sldId id="354" r:id="rId15"/>
    <p:sldId id="351" r:id="rId16"/>
    <p:sldId id="325" r:id="rId17"/>
    <p:sldId id="326" r:id="rId18"/>
    <p:sldId id="337" r:id="rId19"/>
    <p:sldId id="327" r:id="rId20"/>
    <p:sldId id="331" r:id="rId21"/>
    <p:sldId id="332" r:id="rId22"/>
    <p:sldId id="333" r:id="rId23"/>
    <p:sldId id="334" r:id="rId24"/>
    <p:sldId id="335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15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81" autoAdjust="0"/>
    <p:restoredTop sz="88396" autoAdjust="0"/>
  </p:normalViewPr>
  <p:slideViewPr>
    <p:cSldViewPr snapToGrid="0">
      <p:cViewPr varScale="1">
        <p:scale>
          <a:sx n="88" d="100"/>
          <a:sy n="88" d="100"/>
        </p:scale>
        <p:origin x="24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enneth.DeGraaf\Desktop\HW%20prob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xVal>
            <c:numRef>
              <c:f>'LSN22 BW'!$B$35:$B$52</c:f>
              <c:numCache>
                <c:formatCode>General</c:formatCode>
                <c:ptCount val="18"/>
                <c:pt idx="0">
                  <c:v>1.0</c:v>
                </c:pt>
                <c:pt idx="1">
                  <c:v>1.221402758118917</c:v>
                </c:pt>
                <c:pt idx="2">
                  <c:v>1.491824697540497</c:v>
                </c:pt>
                <c:pt idx="3">
                  <c:v>1.822118800205885</c:v>
                </c:pt>
                <c:pt idx="4">
                  <c:v>2.2255409281918</c:v>
                </c:pt>
                <c:pt idx="5">
                  <c:v>2.718281828</c:v>
                </c:pt>
                <c:pt idx="6">
                  <c:v>3.320116922063732</c:v>
                </c:pt>
                <c:pt idx="7">
                  <c:v>4.055199965885931</c:v>
                </c:pt>
                <c:pt idx="8">
                  <c:v>4.953032423056818</c:v>
                </c:pt>
                <c:pt idx="9">
                  <c:v>6.049647462574024</c:v>
                </c:pt>
                <c:pt idx="10">
                  <c:v>7.389056096435017</c:v>
                </c:pt>
                <c:pt idx="11">
                  <c:v>9.025013496081133</c:v>
                </c:pt>
                <c:pt idx="12">
                  <c:v>11.02317637617395</c:v>
                </c:pt>
                <c:pt idx="13">
                  <c:v>13.46373802909016</c:v>
                </c:pt>
                <c:pt idx="14">
                  <c:v>16.44464676332126</c:v>
                </c:pt>
                <c:pt idx="15">
                  <c:v>20.08553691301192</c:v>
                </c:pt>
                <c:pt idx="16">
                  <c:v>24.53253018385211</c:v>
                </c:pt>
                <c:pt idx="17">
                  <c:v>29.96410003019256</c:v>
                </c:pt>
              </c:numCache>
            </c:numRef>
          </c:xVal>
          <c:yVal>
            <c:numRef>
              <c:f>'LSN22 BW'!$C$35:$C$52</c:f>
              <c:numCache>
                <c:formatCode>General</c:formatCode>
                <c:ptCount val="18"/>
                <c:pt idx="0">
                  <c:v>1.0</c:v>
                </c:pt>
                <c:pt idx="1">
                  <c:v>1.1</c:v>
                </c:pt>
                <c:pt idx="2">
                  <c:v>1.2</c:v>
                </c:pt>
                <c:pt idx="3">
                  <c:v>1.3</c:v>
                </c:pt>
                <c:pt idx="4">
                  <c:v>1.4</c:v>
                </c:pt>
                <c:pt idx="5">
                  <c:v>1.5</c:v>
                </c:pt>
                <c:pt idx="6">
                  <c:v>1.6</c:v>
                </c:pt>
                <c:pt idx="7">
                  <c:v>1.7</c:v>
                </c:pt>
                <c:pt idx="8">
                  <c:v>1.8</c:v>
                </c:pt>
                <c:pt idx="9">
                  <c:v>1.9</c:v>
                </c:pt>
                <c:pt idx="10">
                  <c:v>2.0</c:v>
                </c:pt>
                <c:pt idx="11">
                  <c:v>2.099999999999999</c:v>
                </c:pt>
                <c:pt idx="12">
                  <c:v>2.2</c:v>
                </c:pt>
                <c:pt idx="13">
                  <c:v>2.3</c:v>
                </c:pt>
                <c:pt idx="14">
                  <c:v>2.4</c:v>
                </c:pt>
                <c:pt idx="15">
                  <c:v>2.5</c:v>
                </c:pt>
                <c:pt idx="16">
                  <c:v>2.6</c:v>
                </c:pt>
                <c:pt idx="17">
                  <c:v>2.7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8881584"/>
        <c:axId val="2138887824"/>
      </c:scatterChart>
      <c:valAx>
        <c:axId val="2138881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38887824"/>
        <c:crosses val="autoZero"/>
        <c:crossBetween val="midCat"/>
      </c:valAx>
      <c:valAx>
        <c:axId val="21388878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38881584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7F741-6B8F-4133-9F43-EEE279A53A51}" type="datetimeFigureOut">
              <a:rPr lang="en-US" smtClean="0"/>
              <a:t>4/17/15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25F29-A1DD-4640-951F-7822F3B49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295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C170C-7554-497D-86C4-5E6B22619EE5}" type="datetimeFigureOut">
              <a:rPr lang="en-US" smtClean="0"/>
              <a:t>4/17/15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77995-C337-4412-BD0B-CA3F77B97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0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0DB30F-C7B8-44CD-B859-5B727D581C7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12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R"/>
            </a:pPr>
            <a:r>
              <a:rPr lang="en-US" dirty="0" smtClean="0"/>
              <a:t>yes,</a:t>
            </a:r>
            <a:r>
              <a:rPr lang="en-US" baseline="0" dirty="0" smtClean="0"/>
              <a:t> if dx/</a:t>
            </a:r>
            <a:r>
              <a:rPr lang="en-US" baseline="0" dirty="0" err="1" smtClean="0"/>
              <a:t>dt</a:t>
            </a:r>
            <a:r>
              <a:rPr lang="en-US" baseline="0" dirty="0" smtClean="0"/>
              <a:t> = 0 AND </a:t>
            </a:r>
            <a:r>
              <a:rPr lang="en-US" baseline="0" dirty="0" err="1" smtClean="0"/>
              <a:t>dy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dt</a:t>
            </a:r>
            <a:r>
              <a:rPr lang="en-US" baseline="0" dirty="0" smtClean="0"/>
              <a:t> = 0 at the same time…t = +1</a:t>
            </a:r>
          </a:p>
          <a:p>
            <a:pPr marL="228600" indent="-228600">
              <a:buAutoNum type="alphaLcParenR"/>
            </a:pPr>
            <a:r>
              <a:rPr lang="en-US" baseline="0" dirty="0" err="1" smtClean="0"/>
              <a:t>Dy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dt</a:t>
            </a:r>
            <a:r>
              <a:rPr lang="en-US" baseline="0" dirty="0" smtClean="0"/>
              <a:t> = 0 only…no, because the only place </a:t>
            </a:r>
            <a:r>
              <a:rPr lang="en-US" baseline="0" dirty="0" err="1" smtClean="0"/>
              <a:t>dy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dt</a:t>
            </a:r>
            <a:r>
              <a:rPr lang="en-US" baseline="0" dirty="0" smtClean="0"/>
              <a:t> = 0, dx/</a:t>
            </a:r>
            <a:r>
              <a:rPr lang="en-US" baseline="0" dirty="0" err="1" smtClean="0"/>
              <a:t>dt</a:t>
            </a:r>
            <a:r>
              <a:rPr lang="en-US" baseline="0" dirty="0" smtClean="0"/>
              <a:t> = 0…no motion</a:t>
            </a:r>
          </a:p>
          <a:p>
            <a:pPr marL="228600" indent="-228600">
              <a:buAutoNum type="alphaLcParenR"/>
            </a:pPr>
            <a:r>
              <a:rPr lang="en-US" baseline="0" dirty="0" smtClean="0"/>
              <a:t> horizontal movement, but no vertical:  no H @ t = -1 or 1; no V @ t = 1.  So, at t = -1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77995-C337-4412-BD0B-CA3F77B974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53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77995-C337-4412-BD0B-CA3F77B974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59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a) t^2 = x</a:t>
            </a:r>
            <a:r>
              <a:rPr lang="en-US" baseline="0" dirty="0" smtClean="0"/>
              <a:t> – t, 	y = t^2 – t = (x – t) – t = x -2t, </a:t>
            </a:r>
          </a:p>
          <a:p>
            <a:pPr marL="457200" lvl="1" indent="0">
              <a:buNone/>
            </a:pPr>
            <a:r>
              <a:rPr lang="en-US" baseline="0" dirty="0" smtClean="0"/>
              <a:t> t^2+t-x = 0 = t^2 – t - y…solve for “t” in terms of “x &amp; y” … “y = x – 2t”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b) X = cos^2, y = 1 – sin</a:t>
            </a:r>
          </a:p>
          <a:p>
            <a:r>
              <a:rPr lang="en-US" dirty="0" smtClean="0"/>
              <a:t>                      sin = 1 – y</a:t>
            </a:r>
          </a:p>
          <a:p>
            <a:r>
              <a:rPr lang="en-US" dirty="0" smtClean="0"/>
              <a:t> 	sin^2</a:t>
            </a:r>
            <a:r>
              <a:rPr lang="en-US" baseline="0" dirty="0" smtClean="0"/>
              <a:t> = (1-y)^2 = 1 -2y +y^2</a:t>
            </a:r>
          </a:p>
          <a:p>
            <a:r>
              <a:rPr lang="en-US" baseline="0" dirty="0" smtClean="0"/>
              <a:t>	sin^2 – 1 = y^2 – 2y</a:t>
            </a:r>
          </a:p>
          <a:p>
            <a:r>
              <a:rPr lang="en-US" baseline="0" dirty="0" smtClean="0"/>
              <a:t>Cos^2 + sin^2 = 1</a:t>
            </a:r>
          </a:p>
          <a:p>
            <a:r>
              <a:rPr lang="en-US" baseline="0" dirty="0" smtClean="0"/>
              <a:t>Cos^2 + sin^2 – 1 = 0</a:t>
            </a:r>
          </a:p>
          <a:p>
            <a:r>
              <a:rPr lang="en-US" baseline="0" dirty="0" smtClean="0"/>
              <a:t>     (x)  + (y^2 – 2y) = 0</a:t>
            </a:r>
          </a:p>
          <a:p>
            <a:r>
              <a:rPr lang="en-US" baseline="0" dirty="0" smtClean="0"/>
              <a:t>      x = y(2-y)</a:t>
            </a:r>
          </a:p>
          <a:p>
            <a:endParaRPr lang="en-US" baseline="0" dirty="0" smtClean="0"/>
          </a:p>
          <a:p>
            <a:r>
              <a:rPr lang="en-US" baseline="0" dirty="0" smtClean="0"/>
              <a:t>C) </a:t>
            </a:r>
            <a:r>
              <a:rPr lang="en-US" baseline="0" dirty="0" err="1" smtClean="0"/>
              <a:t>ln</a:t>
            </a:r>
            <a:r>
              <a:rPr lang="en-US" baseline="0" dirty="0" smtClean="0"/>
              <a:t>(x) = 2t, y = (1/2)</a:t>
            </a:r>
            <a:r>
              <a:rPr lang="en-US" baseline="0" dirty="0" err="1" smtClean="0"/>
              <a:t>ln</a:t>
            </a:r>
            <a:r>
              <a:rPr lang="en-US" baseline="0" dirty="0" smtClean="0"/>
              <a:t>(x) + 1</a:t>
            </a:r>
          </a:p>
          <a:p>
            <a:r>
              <a:rPr lang="en-US" baseline="0" dirty="0" smtClean="0"/>
              <a:t>    t = y – 1,   x = e^(2(y-1))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77995-C337-4412-BD0B-CA3F77B974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63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t^2 = x</a:t>
            </a:r>
            <a:r>
              <a:rPr lang="en-US" baseline="0" dirty="0" smtClean="0"/>
              <a:t> – t, 	y = t^2 – t = (x – t) – t = x -2t, </a:t>
            </a:r>
          </a:p>
          <a:p>
            <a:pPr marL="457200" lvl="1" indent="0">
              <a:buNone/>
            </a:pPr>
            <a:r>
              <a:rPr lang="en-US" baseline="0" dirty="0" smtClean="0"/>
              <a:t>t^2+t-x = 0…solve using quadratic, solve for “t” in terms of “x”, substitute into “y = x – 2t”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77995-C337-4412-BD0B-CA3F77B974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26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t=</a:t>
            </a:r>
            <a:r>
              <a:rPr lang="en-US" baseline="0" dirty="0" smtClean="0"/>
              <a:t> (-2) to (+2) is where the lines cross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x </a:t>
            </a:r>
            <a:r>
              <a:rPr lang="en-US" dirty="0" smtClean="0"/>
              <a:t>= t^2, 	y = t^3 – 4t = t(t^2-4)</a:t>
            </a:r>
          </a:p>
          <a:p>
            <a:r>
              <a:rPr lang="en-US" baseline="0" dirty="0" smtClean="0"/>
              <a:t>t = +- </a:t>
            </a:r>
            <a:r>
              <a:rPr lang="en-US" baseline="0" dirty="0" err="1" smtClean="0"/>
              <a:t>sqrt</a:t>
            </a:r>
            <a:r>
              <a:rPr lang="en-US" baseline="0" dirty="0" smtClean="0"/>
              <a:t>(x)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77995-C337-4412-BD0B-CA3F77B974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83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77995-C337-4412-BD0B-CA3F77B974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09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(x-3)^2</a:t>
            </a:r>
            <a:r>
              <a:rPr lang="en-US" baseline="0" dirty="0" smtClean="0"/>
              <a:t> + (y-1)^2 = 4</a:t>
            </a:r>
          </a:p>
          <a:p>
            <a:endParaRPr lang="en-US" baseline="0" dirty="0" smtClean="0"/>
          </a:p>
          <a:p>
            <a:r>
              <a:rPr lang="en-US" baseline="0" dirty="0" smtClean="0"/>
              <a:t>	x </a:t>
            </a:r>
            <a:r>
              <a:rPr lang="el-GR" baseline="0" dirty="0" smtClean="0"/>
              <a:t>ε</a:t>
            </a:r>
            <a:r>
              <a:rPr lang="en-US" baseline="0" dirty="0" smtClean="0"/>
              <a:t> [ 1, 3]	y </a:t>
            </a:r>
            <a:r>
              <a:rPr lang="el-GR" baseline="0" dirty="0" smtClean="0"/>
              <a:t>ε</a:t>
            </a:r>
            <a:r>
              <a:rPr lang="en-US" baseline="0" dirty="0" smtClean="0"/>
              <a:t> [ 1, 3]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77995-C337-4412-BD0B-CA3F77B974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58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dy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baseline="0" dirty="0" smtClean="0"/>
              <a:t> = 0 = Vo(sin(</a:t>
            </a:r>
            <a:r>
              <a:rPr lang="el-GR" baseline="0" dirty="0" smtClean="0"/>
              <a:t>α</a:t>
            </a:r>
            <a:r>
              <a:rPr lang="en-US" baseline="0" dirty="0" smtClean="0"/>
              <a:t>) – </a:t>
            </a:r>
            <a:r>
              <a:rPr lang="en-US" baseline="0" dirty="0" err="1" smtClean="0"/>
              <a:t>gt</a:t>
            </a:r>
            <a:r>
              <a:rPr lang="en-US" baseline="0" dirty="0" smtClean="0"/>
              <a:t>		t = Vo(sin(</a:t>
            </a:r>
            <a:r>
              <a:rPr lang="el-GR" baseline="0" dirty="0" smtClean="0"/>
              <a:t>α</a:t>
            </a:r>
            <a:r>
              <a:rPr lang="en-US" baseline="0" dirty="0" smtClean="0"/>
              <a:t>)/g = 25.5sec</a:t>
            </a:r>
          </a:p>
          <a:p>
            <a:endParaRPr lang="en-US" baseline="0" dirty="0" smtClean="0"/>
          </a:p>
          <a:p>
            <a:r>
              <a:rPr lang="en-US" baseline="0" dirty="0" smtClean="0"/>
              <a:t>Y = 0 = Vo(sin(</a:t>
            </a:r>
            <a:r>
              <a:rPr lang="el-GR" baseline="0" dirty="0" smtClean="0"/>
              <a:t>α</a:t>
            </a:r>
            <a:r>
              <a:rPr lang="en-US" baseline="0" dirty="0" smtClean="0"/>
              <a:t>)t – (g/2)t^2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77995-C337-4412-BD0B-CA3F77B974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88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3800" y="1295401"/>
            <a:ext cx="4724400" cy="23050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3800" y="3886200"/>
            <a:ext cx="472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0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78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4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913" y="195263"/>
            <a:ext cx="705485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8938" y="1519238"/>
            <a:ext cx="4116387" cy="4740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5" y="1519238"/>
            <a:ext cx="4116388" cy="4740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50113" y="6524625"/>
            <a:ext cx="145097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6BCED-E8C4-4053-8DF1-B8EF549A0A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>
                <a:solidFill>
                  <a:srgbClr val="000000"/>
                </a:solidFill>
              </a:rPr>
              <a:t>/58</a:t>
            </a:r>
          </a:p>
        </p:txBody>
      </p:sp>
    </p:spTree>
    <p:extLst>
      <p:ext uri="{BB962C8B-B14F-4D97-AF65-F5344CB8AC3E}">
        <p14:creationId xmlns:p14="http://schemas.microsoft.com/office/powerpoint/2010/main" val="2295196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58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9113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71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1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4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751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16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978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274638"/>
            <a:ext cx="71323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2588" y="1298575"/>
            <a:ext cx="8347075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295400" y="6491288"/>
            <a:ext cx="6553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151C77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rgbClr val="151C77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rgbClr val="151C77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rgbClr val="151C77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rgbClr val="151C77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1" i="1" dirty="0">
                <a:solidFill>
                  <a:schemeClr val="tx1"/>
                </a:solidFill>
                <a:latin typeface="Century Schoolbook" pitchFamily="18" charset="0"/>
              </a:rPr>
              <a:t>I n t e g r i t y  -  S e r v i c e  -  E x c e l </a:t>
            </a:r>
            <a:r>
              <a:rPr lang="en-US" sz="1600" b="1" i="1" dirty="0" err="1" smtClean="0">
                <a:solidFill>
                  <a:schemeClr val="tx1"/>
                </a:solidFill>
                <a:latin typeface="Century Schoolbook" pitchFamily="18" charset="0"/>
              </a:rPr>
              <a:t>l</a:t>
            </a:r>
            <a:r>
              <a:rPr lang="en-US" sz="1600" b="1" i="1" dirty="0" smtClean="0">
                <a:solidFill>
                  <a:schemeClr val="tx1"/>
                </a:solidFill>
                <a:latin typeface="Century Schoolbook" pitchFamily="18" charset="0"/>
              </a:rPr>
              <a:t> e </a:t>
            </a:r>
            <a:r>
              <a:rPr lang="en-US" sz="1600" b="1" i="1" dirty="0">
                <a:solidFill>
                  <a:schemeClr val="tx1"/>
                </a:solidFill>
                <a:latin typeface="Century Schoolbook" pitchFamily="18" charset="0"/>
              </a:rPr>
              <a:t>n c e</a:t>
            </a: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46"/>
          <p:cNvSpPr>
            <a:spLocks noChangeShapeType="1"/>
          </p:cNvSpPr>
          <p:nvPr/>
        </p:nvSpPr>
        <p:spPr bwMode="auto">
          <a:xfrm>
            <a:off x="388938" y="1185863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1" y="33337"/>
            <a:ext cx="1190175" cy="11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80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5" Type="http://schemas.openxmlformats.org/officeDocument/2006/relationships/image" Target="../media/image270.png"/><Relationship Id="rId6" Type="http://schemas.openxmlformats.org/officeDocument/2006/relationships/image" Target="../media/image280.png"/><Relationship Id="rId7" Type="http://schemas.openxmlformats.org/officeDocument/2006/relationships/image" Target="../media/image290.png"/><Relationship Id="rId8" Type="http://schemas.openxmlformats.org/officeDocument/2006/relationships/image" Target="../media/image300.png"/><Relationship Id="rId9" Type="http://schemas.openxmlformats.org/officeDocument/2006/relationships/image" Target="../media/image311.png"/><Relationship Id="rId10" Type="http://schemas.openxmlformats.org/officeDocument/2006/relationships/image" Target="../media/image320.png"/><Relationship Id="rId11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40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chart" Target="../charts/chart1.xml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4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9.png"/><Relationship Id="rId5" Type="http://schemas.openxmlformats.org/officeDocument/2006/relationships/image" Target="../media/image50.emf"/><Relationship Id="rId6" Type="http://schemas.openxmlformats.org/officeDocument/2006/relationships/image" Target="../media/image51.emf"/><Relationship Id="rId7" Type="http://schemas.openxmlformats.org/officeDocument/2006/relationships/image" Target="../media/image52.emf"/><Relationship Id="rId8" Type="http://schemas.openxmlformats.org/officeDocument/2006/relationships/image" Target="../media/image53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hyperlink" Target="http://en.wikipedia.org/wiki/Roulette_(curve)" TargetMode="External"/><Relationship Id="rId5" Type="http://schemas.openxmlformats.org/officeDocument/2006/relationships/hyperlink" Target="http://en.wikipedia.org/wiki/Circle" TargetMode="External"/><Relationship Id="rId6" Type="http://schemas.openxmlformats.org/officeDocument/2006/relationships/hyperlink" Target="http://en.wikipedia.org/wiki/Radius" TargetMode="External"/><Relationship Id="rId7" Type="http://schemas.openxmlformats.org/officeDocument/2006/relationships/hyperlink" Target="http://en.wikipedia.org/wiki/Distance" TargetMode="External"/><Relationship Id="rId8" Type="http://schemas.openxmlformats.org/officeDocument/2006/relationships/image" Target="../media/image8.gif"/><Relationship Id="rId9" Type="http://schemas.openxmlformats.org/officeDocument/2006/relationships/image" Target="../media/image9.gif"/><Relationship Id="rId10" Type="http://schemas.openxmlformats.org/officeDocument/2006/relationships/image" Target="../media/image10.g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for GR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Sequences (11.1)</a:t>
            </a:r>
          </a:p>
          <a:p>
            <a:r>
              <a:rPr lang="en-US" dirty="0" smtClean="0"/>
              <a:t>Series </a:t>
            </a:r>
            <a:r>
              <a:rPr lang="en-US" dirty="0" smtClean="0"/>
              <a:t>(11.2-11.11 &amp; 10.1)</a:t>
            </a:r>
          </a:p>
          <a:p>
            <a:pPr lvl="1"/>
            <a:r>
              <a:rPr lang="en-US" dirty="0" smtClean="0"/>
              <a:t>Converge/Diverge and sum</a:t>
            </a:r>
          </a:p>
          <a:p>
            <a:pPr lvl="1"/>
            <a:r>
              <a:rPr lang="en-US" dirty="0" smtClean="0"/>
              <a:t>Be able to use all of the tools in your toolbox</a:t>
            </a:r>
          </a:p>
          <a:p>
            <a:pPr lvl="1"/>
            <a:r>
              <a:rPr lang="en-US" dirty="0" smtClean="0"/>
              <a:t>Taylor &amp; </a:t>
            </a:r>
            <a:r>
              <a:rPr lang="en-US" dirty="0" err="1" smtClean="0"/>
              <a:t>Maclaurin</a:t>
            </a:r>
            <a:endParaRPr lang="en-US" dirty="0" smtClean="0"/>
          </a:p>
          <a:p>
            <a:r>
              <a:rPr lang="en-US" dirty="0" smtClean="0"/>
              <a:t>Parametric Equations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811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v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431" y="1993205"/>
            <a:ext cx="4747169" cy="306324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90106" y="1534841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75081" y="1500263"/>
            <a:ext cx="926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Velocity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15273" y="4176539"/>
            <a:ext cx="123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Stop @ t=1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0" idx="1"/>
          </p:cNvCxnSpPr>
          <p:nvPr/>
        </p:nvCxnSpPr>
        <p:spPr>
          <a:xfrm flipH="1" flipV="1">
            <a:off x="7299961" y="3524829"/>
            <a:ext cx="615312" cy="836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60551" y="5807166"/>
            <a:ext cx="1736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X=blue     y = red</a:t>
            </a:r>
            <a:endParaRPr lang="en-US" dirty="0"/>
          </a:p>
        </p:txBody>
      </p:sp>
      <p:pic>
        <p:nvPicPr>
          <p:cNvPr id="14" name="Picture 13" descr="po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3" y="2016885"/>
            <a:ext cx="4673776" cy="301588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92431" y="4361205"/>
            <a:ext cx="191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Only x stop @ t=-1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8" idx="0"/>
          </p:cNvCxnSpPr>
          <p:nvPr/>
        </p:nvCxnSpPr>
        <p:spPr>
          <a:xfrm flipV="1">
            <a:off x="5352085" y="3524829"/>
            <a:ext cx="3686" cy="836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90171" y="5254171"/>
            <a:ext cx="2407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Only y is moving @ t=-1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1" idx="0"/>
          </p:cNvCxnSpPr>
          <p:nvPr/>
        </p:nvCxnSpPr>
        <p:spPr>
          <a:xfrm flipH="1" flipV="1">
            <a:off x="1190174" y="2177143"/>
            <a:ext cx="1203564" cy="3077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69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15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869" y="2228850"/>
            <a:ext cx="489585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10p636b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31"/>
          <a:stretch/>
        </p:blipFill>
        <p:spPr bwMode="auto">
          <a:xfrm>
            <a:off x="2514600" y="2068226"/>
            <a:ext cx="4839472" cy="4256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Cartesian From Parametric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667000" y="1447800"/>
                <a:ext cx="2322495" cy="595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/>
                        </a:rPr>
                        <m:t>𝒙</m:t>
                      </m:r>
                      <m:r>
                        <a:rPr lang="en-US" sz="3200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/>
                            </a:rPr>
                            <m:t>𝒕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latin typeface="Cambria Math"/>
                        </a:rPr>
                        <m:t>−</m:t>
                      </m:r>
                      <m:r>
                        <a:rPr lang="en-US" sz="3200" b="1" i="1" smtClean="0">
                          <a:latin typeface="Cambria Math"/>
                        </a:rPr>
                        <m:t>𝟐</m:t>
                      </m:r>
                      <m:r>
                        <a:rPr lang="en-US" sz="3200" b="1" i="1" smtClean="0">
                          <a:latin typeface="Cambria Math"/>
                        </a:rPr>
                        <m:t>𝒕</m:t>
                      </m:r>
                    </m:oMath>
                  </m:oMathPara>
                </a14:m>
                <a:endParaRPr lang="en-US" sz="3200" b="1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447800"/>
                <a:ext cx="2322495" cy="5959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87975" y="1447800"/>
                <a:ext cx="19623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/>
                        </a:rPr>
                        <m:t>𝒚</m:t>
                      </m:r>
                      <m:r>
                        <a:rPr lang="en-US" sz="3200" b="1" i="1" smtClean="0">
                          <a:latin typeface="Cambria Math"/>
                        </a:rPr>
                        <m:t>=</m:t>
                      </m:r>
                      <m:r>
                        <a:rPr lang="en-US" sz="3200" b="1" i="1" smtClean="0">
                          <a:latin typeface="Cambria Math"/>
                        </a:rPr>
                        <m:t>𝒕</m:t>
                      </m:r>
                      <m:r>
                        <a:rPr lang="en-US" sz="3200" b="1" i="1" smtClean="0">
                          <a:latin typeface="Cambria Math"/>
                        </a:rPr>
                        <m:t>+</m:t>
                      </m:r>
                      <m:r>
                        <a:rPr lang="en-US" sz="3200" b="1" i="1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en-US" sz="3200" b="1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975" y="1447800"/>
                <a:ext cx="1962397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227582" y="2044372"/>
                <a:ext cx="17411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/>
                        </a:rPr>
                        <m:t>𝒚</m:t>
                      </m:r>
                      <m:r>
                        <a:rPr lang="en-US" sz="2800" b="1" i="1" smtClean="0">
                          <a:latin typeface="Cambria Math"/>
                        </a:rPr>
                        <m:t>=</m:t>
                      </m:r>
                      <m:r>
                        <a:rPr lang="en-US" sz="2800" b="1" i="1" smtClean="0">
                          <a:latin typeface="Cambria Math"/>
                        </a:rPr>
                        <m:t>𝒕</m:t>
                      </m:r>
                      <m:r>
                        <a:rPr lang="en-US" sz="2800" b="1" i="1" smtClean="0">
                          <a:latin typeface="Cambria Math"/>
                        </a:rPr>
                        <m:t>+</m:t>
                      </m:r>
                      <m:r>
                        <a:rPr lang="en-US" sz="2800" b="1" i="1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en-US" sz="2800" b="1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582" y="2044372"/>
                <a:ext cx="1741182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553200" y="2057400"/>
                <a:ext cx="17411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/>
                        </a:rPr>
                        <m:t>𝒚</m:t>
                      </m:r>
                      <m:r>
                        <a:rPr lang="en-US" sz="2800" b="1" i="1" smtClean="0">
                          <a:latin typeface="Cambria Math"/>
                        </a:rPr>
                        <m:t>−</m:t>
                      </m:r>
                      <m:r>
                        <a:rPr lang="en-US" sz="2800" b="1" i="1" smtClean="0">
                          <a:latin typeface="Cambria Math"/>
                        </a:rPr>
                        <m:t>𝟏</m:t>
                      </m:r>
                      <m:r>
                        <a:rPr lang="en-US" sz="2800" b="1" i="1" smtClean="0">
                          <a:latin typeface="Cambria Math"/>
                        </a:rPr>
                        <m:t>=</m:t>
                      </m:r>
                      <m:r>
                        <a:rPr lang="en-US" sz="2800" b="1" i="1" smtClean="0">
                          <a:latin typeface="Cambria Math"/>
                        </a:rPr>
                        <m:t>𝒕</m:t>
                      </m:r>
                    </m:oMath>
                  </m:oMathPara>
                </a14:m>
                <a:endParaRPr lang="en-US" sz="2800" b="1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2057400"/>
                <a:ext cx="1741182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257800" y="3427986"/>
                <a:ext cx="339112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/>
                        </a:rPr>
                        <m:t>𝒙</m:t>
                      </m:r>
                      <m:r>
                        <a:rPr lang="en-US" sz="2800" b="1" i="1" smtClean="0">
                          <a:latin typeface="Cambria Math"/>
                        </a:rPr>
                        <m:t>=   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𝒕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/>
                        </a:rPr>
                        <m:t>         −</m:t>
                      </m:r>
                      <m:r>
                        <a:rPr lang="en-US" sz="2800" b="1" i="1" smtClean="0">
                          <a:latin typeface="Cambria Math"/>
                        </a:rPr>
                        <m:t>𝟐</m:t>
                      </m:r>
                      <m:r>
                        <a:rPr lang="en-US" sz="2800" b="1" i="1" smtClean="0">
                          <a:latin typeface="Cambria Math"/>
                        </a:rPr>
                        <m:t>     </m:t>
                      </m:r>
                      <m:r>
                        <a:rPr lang="en-US" sz="2800" b="1" i="1" smtClean="0">
                          <a:latin typeface="Cambria Math"/>
                        </a:rPr>
                        <m:t>𝒕</m:t>
                      </m:r>
                    </m:oMath>
                  </m:oMathPara>
                </a14:m>
                <a:endParaRPr lang="en-US" sz="2800" b="1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427986"/>
                <a:ext cx="3391120" cy="532966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554893" y="3995954"/>
                <a:ext cx="35983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800" b="1" i="1" smtClean="0">
                              <a:latin typeface="Cambria Math"/>
                            </a:rPr>
                            <m:t>𝒚</m:t>
                          </m:r>
                          <m:r>
                            <a:rPr lang="en-US" sz="2800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sz="2800" b="1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/>
                        </a:rPr>
                        <m:t>−</m:t>
                      </m:r>
                      <m:r>
                        <a:rPr lang="en-US" sz="2800" b="1" i="1" smtClean="0">
                          <a:latin typeface="Cambria Math"/>
                        </a:rPr>
                        <m:t>𝟐</m:t>
                      </m:r>
                      <m:r>
                        <a:rPr lang="en-US" sz="2800" b="1" i="1" smtClean="0">
                          <a:latin typeface="Cambria Math"/>
                        </a:rPr>
                        <m:t>(</m:t>
                      </m:r>
                      <m:r>
                        <a:rPr lang="en-US" sz="2800" b="1" i="1" smtClean="0">
                          <a:latin typeface="Cambria Math"/>
                        </a:rPr>
                        <m:t>𝒚</m:t>
                      </m:r>
                      <m:r>
                        <a:rPr lang="en-US" sz="2800" b="1" i="1" smtClean="0">
                          <a:latin typeface="Cambria Math"/>
                        </a:rPr>
                        <m:t>−</m:t>
                      </m:r>
                      <m:r>
                        <a:rPr lang="en-US" sz="2800" b="1" i="1" smtClean="0">
                          <a:latin typeface="Cambria Math"/>
                        </a:rPr>
                        <m:t>𝟏</m:t>
                      </m:r>
                      <m:r>
                        <a:rPr lang="en-US" sz="28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b="1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893" y="3995954"/>
                <a:ext cx="3598357" cy="53296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62600" y="4801034"/>
                <a:ext cx="2519536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𝒚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/>
                        </a:rPr>
                        <m:t>−</m:t>
                      </m:r>
                      <m:r>
                        <a:rPr lang="en-US" sz="2800" b="1" i="1" smtClean="0">
                          <a:latin typeface="Cambria Math"/>
                        </a:rPr>
                        <m:t>𝟒</m:t>
                      </m:r>
                      <m:r>
                        <a:rPr lang="en-US" sz="2800" b="1" i="1" smtClean="0">
                          <a:latin typeface="Cambria Math"/>
                        </a:rPr>
                        <m:t>𝒚</m:t>
                      </m:r>
                      <m:r>
                        <a:rPr lang="en-US" sz="2800" b="1" i="1" smtClean="0">
                          <a:latin typeface="Cambria Math"/>
                        </a:rPr>
                        <m:t>+</m:t>
                      </m:r>
                      <m:r>
                        <a:rPr lang="en-US" sz="2800" b="1" i="1" smtClean="0">
                          <a:latin typeface="Cambria Math"/>
                        </a:rPr>
                        <m:t>𝟑</m:t>
                      </m:r>
                    </m:oMath>
                  </m:oMathPara>
                </a14:m>
                <a:endParaRPr lang="en-US" sz="2800" b="1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4801034"/>
                <a:ext cx="2519536" cy="532966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573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22" grpId="0"/>
      <p:bldP spid="22" grpId="1"/>
      <p:bldP spid="23" grpId="0"/>
      <p:bldP spid="24" grpId="0"/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0" t="38133" r="23834" b="35928"/>
          <a:stretch/>
        </p:blipFill>
        <p:spPr bwMode="auto">
          <a:xfrm rot="5400000" flipH="1">
            <a:off x="7344426" y="4846634"/>
            <a:ext cx="2466945" cy="1153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Board Work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4830763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/>
                  <a:t>Sketch the curve by using the parametric equations to plot points.  </a:t>
                </a: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/>
                  <a:t>Indicate with an arrow the direction in which the curve is traced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sz="2000" dirty="0" smtClean="0"/>
                  <a:t> increases.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/>
                  <a:t>Eliminate the parameter to find a Cartesian equation of the curve.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𝒙</m:t>
                    </m:r>
                    <m:r>
                      <a:rPr lang="en-US" sz="2000" b="1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b="1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/>
                          </a:rPr>
                          <m:t>𝒕</m:t>
                        </m:r>
                      </m:e>
                      <m:sup>
                        <m:r>
                          <a:rPr lang="en-US" sz="2000" b="1" i="1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sz="2000" b="1" i="1">
                        <a:latin typeface="Cambria Math"/>
                      </a:rPr>
                      <m:t>+</m:t>
                    </m:r>
                    <m:r>
                      <a:rPr lang="en-US" sz="2000" b="1" i="1">
                        <a:latin typeface="Cambria Math"/>
                      </a:rPr>
                      <m:t>𝒕</m:t>
                    </m:r>
                    <m:r>
                      <a:rPr lang="en-US" sz="2000" b="1" i="1">
                        <a:latin typeface="Cambria Math"/>
                      </a:rPr>
                      <m:t>,  </m:t>
                    </m:r>
                    <m:r>
                      <a:rPr lang="en-US" sz="2000" b="1" i="1">
                        <a:latin typeface="Cambria Math"/>
                      </a:rPr>
                      <m:t>𝒚</m:t>
                    </m:r>
                    <m:r>
                      <a:rPr lang="en-US" sz="2000" b="1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b="1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/>
                          </a:rPr>
                          <m:t>𝒕</m:t>
                        </m:r>
                      </m:e>
                      <m:sup>
                        <m:r>
                          <a:rPr lang="en-US" sz="2000" b="1" i="1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sz="2000" b="1" i="1">
                        <a:latin typeface="Cambria Math"/>
                      </a:rPr>
                      <m:t>−</m:t>
                    </m:r>
                    <m:r>
                      <a:rPr lang="en-US" sz="2000" b="1" i="1">
                        <a:latin typeface="Cambria Math"/>
                      </a:rPr>
                      <m:t>𝒕</m:t>
                    </m:r>
                    <m:r>
                      <a:rPr lang="en-US" sz="2000" i="1">
                        <a:latin typeface="Cambria Math"/>
                      </a:rPr>
                      <m:t>,  </m:t>
                    </m:r>
                    <m:r>
                      <a:rPr lang="en-US" sz="2000" b="0" i="1" smtClean="0">
                        <a:latin typeface="Cambria Math"/>
                      </a:rPr>
                      <m:t>   </m:t>
                    </m:r>
                    <m:r>
                      <a:rPr lang="en-US" sz="2000" i="1">
                        <a:latin typeface="Cambria Math"/>
                      </a:rPr>
                      <m:t>−2≤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≤2</m:t>
                    </m:r>
                  </m:oMath>
                </a14:m>
                <a:endParaRPr lang="en-US" sz="2000" dirty="0" smtClean="0"/>
              </a:p>
              <a:p>
                <a:pPr marL="457200" indent="-457200">
                  <a:buFont typeface="+mj-lt"/>
                  <a:buAutoNum type="alphaLcParenR"/>
                </a:pPr>
                <a:endParaRPr lang="en-US" sz="2000" dirty="0"/>
              </a:p>
              <a:p>
                <a:pPr marL="457200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𝒙</m:t>
                    </m:r>
                    <m:r>
                      <a:rPr lang="en-US" sz="2000" b="1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b="1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/>
                          </a:rPr>
                          <m:t>𝒄𝒐𝒔</m:t>
                        </m:r>
                      </m:e>
                      <m:sup>
                        <m:r>
                          <a:rPr lang="en-US" sz="2000" b="1" i="1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sz="2000" b="1" i="1">
                        <a:latin typeface="Cambria Math"/>
                      </a:rPr>
                      <m:t>(</m:t>
                    </m:r>
                    <m:r>
                      <a:rPr lang="en-US" sz="2000" b="1" i="1">
                        <a:latin typeface="Cambria Math"/>
                      </a:rPr>
                      <m:t>𝒕</m:t>
                    </m:r>
                    <m:r>
                      <a:rPr lang="en-US" sz="2000" b="1" i="1">
                        <a:latin typeface="Cambria Math"/>
                      </a:rPr>
                      <m:t>),  </m:t>
                    </m:r>
                    <m:r>
                      <a:rPr lang="en-US" sz="2000" b="1" i="1">
                        <a:latin typeface="Cambria Math"/>
                      </a:rPr>
                      <m:t>𝒚</m:t>
                    </m:r>
                    <m:r>
                      <a:rPr lang="en-US" sz="2000" b="1" i="1">
                        <a:latin typeface="Cambria Math"/>
                      </a:rPr>
                      <m:t>=</m:t>
                    </m:r>
                    <m:r>
                      <a:rPr lang="en-US" sz="2000" b="1" i="1">
                        <a:latin typeface="Cambria Math"/>
                      </a:rPr>
                      <m:t>𝟏</m:t>
                    </m:r>
                    <m:r>
                      <a:rPr lang="en-US" sz="2000" b="1" i="1">
                        <a:latin typeface="Cambria Math"/>
                      </a:rPr>
                      <m:t>−</m:t>
                    </m:r>
                    <m:r>
                      <a:rPr lang="en-US" sz="2000" b="1" i="1">
                        <a:latin typeface="Cambria Math"/>
                      </a:rPr>
                      <m:t>𝒔𝒊𝒏</m:t>
                    </m:r>
                    <m:r>
                      <a:rPr lang="en-US" sz="2000" b="1" i="1">
                        <a:latin typeface="Cambria Math"/>
                      </a:rPr>
                      <m:t>⁡(</m:t>
                    </m:r>
                    <m:r>
                      <a:rPr lang="en-US" sz="2000" b="1" i="1">
                        <a:latin typeface="Cambria Math"/>
                      </a:rPr>
                      <m:t>𝒕</m:t>
                    </m:r>
                    <m:r>
                      <a:rPr lang="en-US" sz="2000" b="1" i="1">
                        <a:latin typeface="Cambria Math"/>
                      </a:rPr>
                      <m:t>),   </m:t>
                    </m:r>
                    <m:r>
                      <a:rPr lang="en-US" sz="2000" i="1">
                        <a:latin typeface="Cambria Math"/>
                      </a:rPr>
                      <m:t>0≤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≤</m:t>
                    </m:r>
                    <m:f>
                      <m:fPr>
                        <m:ctrlPr>
                          <a:rPr lang="en-US" sz="2000" i="1">
                            <a:latin typeface="Cambria Math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𝜋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 smtClean="0"/>
              </a:p>
              <a:p>
                <a:pPr marL="457200" indent="-457200">
                  <a:buFont typeface="+mj-lt"/>
                  <a:buAutoNum type="alphaLcParenR"/>
                </a:pPr>
                <a:endParaRPr lang="en-US" sz="2000" dirty="0"/>
              </a:p>
              <a:p>
                <a:pPr marL="457200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𝒙</m:t>
                    </m:r>
                    <m:r>
                      <a:rPr lang="en-US" sz="2000" b="1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b="1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/>
                          </a:rPr>
                          <m:t>𝒆</m:t>
                        </m:r>
                      </m:e>
                      <m:sup>
                        <m:r>
                          <a:rPr lang="en-US" sz="2000" b="1" i="1">
                            <a:latin typeface="Cambria Math"/>
                          </a:rPr>
                          <m:t>𝟐</m:t>
                        </m:r>
                        <m:r>
                          <a:rPr lang="en-US" sz="2000" b="1" i="1">
                            <a:latin typeface="Cambria Math"/>
                          </a:rPr>
                          <m:t>𝒕</m:t>
                        </m:r>
                      </m:sup>
                    </m:sSup>
                    <m:r>
                      <a:rPr lang="en-US" sz="2000" b="1" i="1">
                        <a:latin typeface="Cambria Math"/>
                      </a:rPr>
                      <m:t>,  </m:t>
                    </m:r>
                    <m:r>
                      <a:rPr lang="en-US" sz="2000" b="1" i="1">
                        <a:latin typeface="Cambria Math"/>
                      </a:rPr>
                      <m:t>𝒚</m:t>
                    </m:r>
                    <m:r>
                      <a:rPr lang="en-US" sz="2000" b="1" i="1">
                        <a:latin typeface="Cambria Math"/>
                      </a:rPr>
                      <m:t>=</m:t>
                    </m:r>
                    <m:r>
                      <a:rPr lang="en-US" sz="2000" b="1" i="1">
                        <a:latin typeface="Cambria Math"/>
                      </a:rPr>
                      <m:t>𝒕</m:t>
                    </m:r>
                    <m:r>
                      <a:rPr lang="en-US" sz="2000" b="1" i="1">
                        <a:latin typeface="Cambria Math"/>
                      </a:rPr>
                      <m:t>+</m:t>
                    </m:r>
                    <m:r>
                      <a:rPr lang="en-US" sz="2000" b="1" i="1">
                        <a:latin typeface="Cambria Math"/>
                      </a:rPr>
                      <m:t>𝟏</m:t>
                    </m:r>
                  </m:oMath>
                </a14:m>
                <a:endParaRPr lang="en-US" sz="2000" b="1" dirty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4830763"/>
              </a:xfrm>
              <a:blipFill rotWithShape="1">
                <a:blip r:embed="rId4"/>
                <a:stretch>
                  <a:fillRect l="-741" t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4" t="19766" r="34278" b="58727"/>
          <a:stretch/>
        </p:blipFill>
        <p:spPr bwMode="auto">
          <a:xfrm>
            <a:off x="5682352" y="2661919"/>
            <a:ext cx="2596242" cy="996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4" t="20078" r="32194" b="50000"/>
          <a:stretch/>
        </p:blipFill>
        <p:spPr bwMode="auto">
          <a:xfrm>
            <a:off x="5487140" y="3755573"/>
            <a:ext cx="3377293" cy="111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2" t="21948" r="35036" b="46883"/>
          <a:stretch/>
        </p:blipFill>
        <p:spPr bwMode="auto">
          <a:xfrm>
            <a:off x="2041229" y="5044806"/>
            <a:ext cx="2293825" cy="133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60" t="21325" r="32194" b="58727"/>
          <a:stretch/>
        </p:blipFill>
        <p:spPr bwMode="auto">
          <a:xfrm>
            <a:off x="3009732" y="5762628"/>
            <a:ext cx="2400301" cy="104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548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28738"/>
            <a:ext cx="5120640" cy="1605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3" name="Chart 12"/>
          <p:cNvGraphicFramePr>
            <a:graphicFrameLocks/>
          </p:cNvGraphicFramePr>
          <p:nvPr/>
        </p:nvGraphicFramePr>
        <p:xfrm>
          <a:off x="3155950" y="7627938"/>
          <a:ext cx="4391025" cy="1543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468" y="2933931"/>
            <a:ext cx="4799913" cy="13731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80" y="4027119"/>
            <a:ext cx="4242203" cy="2292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1" t="21006" r="28078" b="29733"/>
          <a:stretch/>
        </p:blipFill>
        <p:spPr bwMode="auto">
          <a:xfrm>
            <a:off x="5351980" y="311091"/>
            <a:ext cx="3792020" cy="2102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293403" y="1051596"/>
                <a:ext cx="235987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403" y="1051596"/>
                <a:ext cx="2359877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496988" y="1429554"/>
                <a:ext cx="221554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 −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</a:rPr>
                        <m:t> +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988" y="1429554"/>
                <a:ext cx="2215542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093963" y="1790260"/>
            <a:ext cx="102463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x </a:t>
            </a:r>
            <a:r>
              <a:rPr lang="en-US" dirty="0"/>
              <a:t>– </a:t>
            </a:r>
            <a:r>
              <a:rPr lang="en-US" dirty="0" smtClean="0"/>
              <a:t>2t = 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19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Solutions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825" y="1879600"/>
            <a:ext cx="2847975" cy="2847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295400"/>
            <a:ext cx="2847975" cy="2847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5" y="1630680"/>
            <a:ext cx="28479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062" y="1385898"/>
            <a:ext cx="4584700" cy="275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10.1 #2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4" t="22572" r="74643" b="31785"/>
          <a:stretch/>
        </p:blipFill>
        <p:spPr bwMode="auto">
          <a:xfrm>
            <a:off x="865413" y="1699985"/>
            <a:ext cx="2873829" cy="46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>
          <a:xfrm rot="17674137">
            <a:off x="5939763" y="1618301"/>
            <a:ext cx="457200" cy="830944"/>
          </a:xfrm>
          <a:prstGeom prst="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 rot="4351737">
            <a:off x="5733559" y="3128128"/>
            <a:ext cx="457200" cy="830944"/>
          </a:xfrm>
          <a:prstGeom prst="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t="31690" r="50000" b="26857"/>
          <a:stretch/>
        </p:blipFill>
        <p:spPr bwMode="auto">
          <a:xfrm>
            <a:off x="5020431" y="3894838"/>
            <a:ext cx="3911292" cy="24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006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10.1 #7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t="22889" r="75179" b="21357"/>
          <a:stretch/>
        </p:blipFill>
        <p:spPr bwMode="auto">
          <a:xfrm>
            <a:off x="288471" y="1512377"/>
            <a:ext cx="2128158" cy="4248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5" t="40143" r="30579" b="12929"/>
          <a:stretch/>
        </p:blipFill>
        <p:spPr bwMode="auto">
          <a:xfrm rot="16200000" flipV="1">
            <a:off x="4816916" y="2637163"/>
            <a:ext cx="4326847" cy="3037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Up Arrow 7"/>
          <p:cNvSpPr/>
          <p:nvPr/>
        </p:nvSpPr>
        <p:spPr>
          <a:xfrm rot="3699197">
            <a:off x="7461549" y="5014635"/>
            <a:ext cx="457200" cy="830944"/>
          </a:xfrm>
          <a:prstGeom prst="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40" y="1258124"/>
            <a:ext cx="4177787" cy="1985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Up Arrow 8"/>
          <p:cNvSpPr/>
          <p:nvPr/>
        </p:nvSpPr>
        <p:spPr>
          <a:xfrm rot="4866655">
            <a:off x="4291243" y="2261756"/>
            <a:ext cx="457200" cy="830944"/>
          </a:xfrm>
          <a:prstGeom prst="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10.1#11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1326243"/>
            <a:ext cx="4584700" cy="275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1397907"/>
            <a:ext cx="1838325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Up Arrow 10"/>
          <p:cNvSpPr/>
          <p:nvPr/>
        </p:nvSpPr>
        <p:spPr>
          <a:xfrm rot="3699197">
            <a:off x="3901861" y="1552977"/>
            <a:ext cx="457200" cy="830944"/>
          </a:xfrm>
          <a:prstGeom prst="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7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10.1 #19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5" y="1275702"/>
            <a:ext cx="2731634" cy="5109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453" y="1736076"/>
            <a:ext cx="6911295" cy="3284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Up Arrow 6"/>
          <p:cNvSpPr/>
          <p:nvPr/>
        </p:nvSpPr>
        <p:spPr>
          <a:xfrm rot="7007953">
            <a:off x="5517080" y="3647958"/>
            <a:ext cx="457200" cy="830944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83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09774" y="91543"/>
            <a:ext cx="6781800" cy="1143000"/>
          </a:xfrm>
          <a:noFill/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3399"/>
                </a:solidFill>
                <a:latin typeface="Verdana" pitchFamily="34" charset="0"/>
              </a:rPr>
              <a:t>Math 152</a:t>
            </a:r>
            <a:endParaRPr lang="en-US" dirty="0" smtClean="0">
              <a:solidFill>
                <a:srgbClr val="003399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247643"/>
              </p:ext>
            </p:extLst>
          </p:nvPr>
        </p:nvGraphicFramePr>
        <p:xfrm>
          <a:off x="1438728" y="1371600"/>
          <a:ext cx="6324600" cy="1676400"/>
        </p:xfrm>
        <a:graphic>
          <a:graphicData uri="http://schemas.openxmlformats.org/drawingml/2006/table">
            <a:tbl>
              <a:tblPr firstRow="1" bandRow="1"/>
              <a:tblGrid>
                <a:gridCol w="1143000"/>
                <a:gridCol w="3819072"/>
                <a:gridCol w="1362528"/>
              </a:tblGrid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Lesson</a:t>
                      </a:r>
                      <a:endParaRPr lang="en-US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smtClean="0"/>
                        <a:t>Topic</a:t>
                      </a:r>
                      <a:endParaRPr lang="en-US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smtClean="0"/>
                        <a:t>Reading</a:t>
                      </a:r>
                      <a:endParaRPr lang="en-US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32</a:t>
                      </a:r>
                      <a:endParaRPr lang="en-US" sz="20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Applications of Taylor Polynomials</a:t>
                      </a:r>
                      <a:endParaRPr lang="en-US" sz="20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11.11</a:t>
                      </a:r>
                      <a:endParaRPr lang="en-US" sz="20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Parametric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 Equations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10.1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34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GR #3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341743" y="2168235"/>
            <a:ext cx="6457046" cy="533400"/>
          </a:xfrm>
          <a:prstGeom prst="roundRect">
            <a:avLst/>
          </a:prstGeom>
          <a:solidFill>
            <a:srgbClr val="9BBB59">
              <a:alpha val="3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3810000"/>
            <a:ext cx="8229600" cy="2590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Objectives:</a:t>
            </a:r>
          </a:p>
          <a:p>
            <a:r>
              <a:rPr lang="en-US" sz="2000" dirty="0" smtClean="0"/>
              <a:t>TBD</a:t>
            </a:r>
            <a:r>
              <a:rPr lang="en-US" sz="2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850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10.1 #46a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66" y="1260702"/>
            <a:ext cx="2236618" cy="48788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484" y="1260702"/>
            <a:ext cx="7511143" cy="251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214" y="4580294"/>
            <a:ext cx="5362575" cy="581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214" y="3966257"/>
            <a:ext cx="5362575" cy="581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213" y="5210305"/>
            <a:ext cx="5362575" cy="581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214" y="5823988"/>
            <a:ext cx="5362575" cy="581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2824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altLang="en-US" sz="3500"/>
              <a:t>Curves Defined by Parametric Equations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/>
              <a:t>Imagine that a particle moves along the curve </a:t>
            </a:r>
            <a:r>
              <a:rPr lang="en-US" altLang="en-US" i="1" dirty="0"/>
              <a:t>C </a:t>
            </a:r>
            <a:r>
              <a:rPr lang="en-US" altLang="en-US" dirty="0"/>
              <a:t>shown in Figure 1. It is impossible to describe </a:t>
            </a:r>
            <a:r>
              <a:rPr lang="en-US" altLang="en-US" i="1" dirty="0"/>
              <a:t>C </a:t>
            </a:r>
            <a:r>
              <a:rPr lang="en-US" altLang="en-US" dirty="0"/>
              <a:t>by an equation of the form </a:t>
            </a:r>
            <a:r>
              <a:rPr lang="en-US" altLang="en-US" i="1" dirty="0"/>
              <a:t>y </a:t>
            </a:r>
            <a:r>
              <a:rPr lang="en-US" altLang="en-US" dirty="0"/>
              <a:t>= </a:t>
            </a:r>
            <a:r>
              <a:rPr lang="en-US" altLang="en-US" i="1" dirty="0"/>
              <a:t>f</a:t>
            </a:r>
            <a:r>
              <a:rPr lang="en-US" altLang="en-US" sz="400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x</a:t>
            </a:r>
            <a:r>
              <a:rPr lang="en-US" altLang="en-US" dirty="0"/>
              <a:t>)</a:t>
            </a:r>
            <a:r>
              <a:rPr lang="en-US" altLang="en-US" i="1" dirty="0"/>
              <a:t> </a:t>
            </a:r>
            <a:r>
              <a:rPr lang="en-US" altLang="en-US" dirty="0"/>
              <a:t>because </a:t>
            </a:r>
            <a:r>
              <a:rPr lang="en-US" altLang="en-US" i="1" dirty="0"/>
              <a:t>C </a:t>
            </a:r>
            <a:r>
              <a:rPr lang="en-US" altLang="en-US" dirty="0"/>
              <a:t>fails the Vertical Line Test. </a:t>
            </a:r>
          </a:p>
        </p:txBody>
      </p:sp>
      <p:pic>
        <p:nvPicPr>
          <p:cNvPr id="131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062" y="3913872"/>
            <a:ext cx="3317875" cy="220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4119563" y="5841098"/>
            <a:ext cx="9144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0288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200" b="1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52392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altLang="en-US" sz="3500"/>
              <a:t>Curves Defined by Parametric Equations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z="2000" dirty="0"/>
              <a:t>Each value of </a:t>
            </a:r>
            <a:r>
              <a:rPr lang="en-US" altLang="en-US" sz="2000" i="1" dirty="0"/>
              <a:t>t</a:t>
            </a:r>
            <a:r>
              <a:rPr lang="en-US" altLang="en-US" sz="2000" dirty="0"/>
              <a:t> determines a point (</a:t>
            </a:r>
            <a:r>
              <a:rPr lang="en-US" altLang="en-US" sz="2000" i="1" dirty="0"/>
              <a:t>x</a:t>
            </a:r>
            <a:r>
              <a:rPr lang="en-US" altLang="en-US" sz="2000" dirty="0"/>
              <a:t>, </a:t>
            </a:r>
            <a:r>
              <a:rPr lang="en-US" altLang="en-US" sz="2000" i="1" dirty="0"/>
              <a:t>y</a:t>
            </a:r>
            <a:r>
              <a:rPr lang="en-US" altLang="en-US" sz="2000" dirty="0"/>
              <a:t>), which we can plot in a coordinate plane. </a:t>
            </a:r>
          </a:p>
          <a:p>
            <a:endParaRPr lang="en-US" altLang="en-US" sz="2000" dirty="0"/>
          </a:p>
          <a:p>
            <a:r>
              <a:rPr lang="en-US" altLang="en-US" sz="2000" dirty="0"/>
              <a:t>As </a:t>
            </a:r>
            <a:r>
              <a:rPr lang="en-US" altLang="en-US" sz="2000" i="1" dirty="0"/>
              <a:t>t</a:t>
            </a:r>
            <a:r>
              <a:rPr lang="en-US" altLang="en-US" sz="2000" dirty="0"/>
              <a:t> varies, the point (</a:t>
            </a:r>
            <a:r>
              <a:rPr lang="en-US" altLang="en-US" sz="2000" i="1" dirty="0"/>
              <a:t>x</a:t>
            </a:r>
            <a:r>
              <a:rPr lang="en-US" altLang="en-US" sz="2000" dirty="0"/>
              <a:t>, </a:t>
            </a:r>
            <a:r>
              <a:rPr lang="en-US" altLang="en-US" sz="2000" i="1" dirty="0"/>
              <a:t>y</a:t>
            </a:r>
            <a:r>
              <a:rPr lang="en-US" altLang="en-US" sz="2000" dirty="0"/>
              <a:t>) = (</a:t>
            </a:r>
            <a:r>
              <a:rPr lang="en-US" altLang="en-US" sz="2000" i="1" dirty="0"/>
              <a:t>f</a:t>
            </a:r>
            <a:r>
              <a:rPr lang="en-US" altLang="en-US" sz="100" i="1" dirty="0"/>
              <a:t>  </a:t>
            </a:r>
            <a:r>
              <a:rPr lang="en-US" altLang="en-US" sz="2000" dirty="0"/>
              <a:t>(</a:t>
            </a:r>
            <a:r>
              <a:rPr lang="en-US" altLang="en-US" sz="2000" i="1" dirty="0"/>
              <a:t>t</a:t>
            </a:r>
            <a:r>
              <a:rPr lang="en-US" altLang="en-US" sz="2000" dirty="0"/>
              <a:t>), </a:t>
            </a:r>
            <a:r>
              <a:rPr lang="en-US" altLang="en-US" sz="2000" i="1" dirty="0"/>
              <a:t>g</a:t>
            </a:r>
            <a:r>
              <a:rPr lang="en-US" altLang="en-US" sz="100" i="1" dirty="0"/>
              <a:t> </a:t>
            </a:r>
            <a:r>
              <a:rPr lang="en-US" altLang="en-US" sz="2000" dirty="0"/>
              <a:t>(</a:t>
            </a:r>
            <a:r>
              <a:rPr lang="en-US" altLang="en-US" sz="2000" i="1" dirty="0"/>
              <a:t>t</a:t>
            </a:r>
            <a:r>
              <a:rPr lang="en-US" altLang="en-US" sz="2000" dirty="0"/>
              <a:t>))</a:t>
            </a:r>
            <a:r>
              <a:rPr lang="en-US" altLang="en-US" sz="2000" i="1" dirty="0"/>
              <a:t> </a:t>
            </a:r>
            <a:r>
              <a:rPr lang="en-US" altLang="en-US" sz="2000" dirty="0"/>
              <a:t>varies and traces out a curve </a:t>
            </a:r>
            <a:r>
              <a:rPr lang="en-US" altLang="en-US" sz="2000" i="1" dirty="0"/>
              <a:t>C</a:t>
            </a:r>
            <a:r>
              <a:rPr lang="en-US" altLang="en-US" sz="2000" dirty="0"/>
              <a:t>, which we call a </a:t>
            </a:r>
            <a:r>
              <a:rPr lang="en-US" altLang="en-US" sz="2000" b="1" dirty="0"/>
              <a:t>parametric curve</a:t>
            </a:r>
            <a:r>
              <a:rPr lang="en-US" altLang="en-US" sz="2000" dirty="0"/>
              <a:t>. </a:t>
            </a:r>
          </a:p>
          <a:p>
            <a:endParaRPr lang="en-US" altLang="en-US" sz="2000" dirty="0"/>
          </a:p>
          <a:p>
            <a:r>
              <a:rPr lang="en-US" altLang="en-US" sz="2000" dirty="0"/>
              <a:t>The parameter </a:t>
            </a:r>
            <a:r>
              <a:rPr lang="en-US" altLang="en-US" sz="2000" i="1" dirty="0"/>
              <a:t>t </a:t>
            </a:r>
            <a:r>
              <a:rPr lang="en-US" altLang="en-US" sz="2000" dirty="0"/>
              <a:t>does not necessarily represent time and, in fact, we could use a letter other than </a:t>
            </a:r>
            <a:r>
              <a:rPr lang="en-US" altLang="en-US" sz="2000" i="1" dirty="0"/>
              <a:t>t </a:t>
            </a:r>
            <a:r>
              <a:rPr lang="en-US" altLang="en-US" sz="2000" dirty="0"/>
              <a:t>for the parameter. </a:t>
            </a:r>
          </a:p>
          <a:p>
            <a:endParaRPr lang="en-US" alt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283" y="4199449"/>
            <a:ext cx="3007262" cy="216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0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Example</a:t>
            </a:r>
            <a:endParaRPr lang="en-US" altLang="en-US" dirty="0"/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400" dirty="0"/>
              <a:t>Sketch and identify the curve defined by the parametric equations</a:t>
            </a:r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400" i="1" dirty="0"/>
              <a:t>                      x </a:t>
            </a:r>
            <a:r>
              <a:rPr lang="en-US" altLang="en-US" sz="2400" dirty="0"/>
              <a:t>= </a:t>
            </a:r>
            <a:r>
              <a:rPr lang="en-US" altLang="en-US" sz="2400" i="1" dirty="0"/>
              <a:t>t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 – 2</a:t>
            </a:r>
            <a:r>
              <a:rPr lang="en-US" altLang="en-US" sz="2400" i="1" dirty="0"/>
              <a:t>t               y</a:t>
            </a:r>
            <a:r>
              <a:rPr lang="en-US" altLang="en-US" sz="2400" dirty="0"/>
              <a:t> = </a:t>
            </a:r>
            <a:r>
              <a:rPr lang="en-US" altLang="en-US" sz="2400" i="1" dirty="0"/>
              <a:t>t </a:t>
            </a:r>
            <a:r>
              <a:rPr lang="en-US" altLang="en-US" sz="2400" dirty="0"/>
              <a:t>+ </a:t>
            </a:r>
            <a:r>
              <a:rPr lang="en-US" altLang="en-US" sz="2400" dirty="0" smtClean="0"/>
              <a:t>1</a:t>
            </a:r>
            <a:endParaRPr lang="en-US" altLang="en-US" sz="2400" dirty="0"/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400" dirty="0">
                <a:solidFill>
                  <a:srgbClr val="00ADEF"/>
                </a:solidFill>
              </a:rPr>
              <a:t>Solution:</a:t>
            </a:r>
            <a:br>
              <a:rPr lang="en-US" altLang="en-US" sz="2400" dirty="0">
                <a:solidFill>
                  <a:srgbClr val="00ADEF"/>
                </a:solidFill>
              </a:rPr>
            </a:br>
            <a:r>
              <a:rPr lang="en-US" altLang="en-US" sz="2400" dirty="0"/>
              <a:t>Each value of </a:t>
            </a:r>
            <a:r>
              <a:rPr lang="en-US" altLang="en-US" sz="2400" i="1" dirty="0"/>
              <a:t>t </a:t>
            </a:r>
            <a:r>
              <a:rPr lang="en-US" altLang="en-US" sz="2400" dirty="0"/>
              <a:t>gives a point on the curve, as shown in the table.</a:t>
            </a:r>
          </a:p>
        </p:txBody>
      </p:sp>
      <p:pic>
        <p:nvPicPr>
          <p:cNvPr id="1382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738" y="3854437"/>
            <a:ext cx="2552598" cy="251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2597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8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8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8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8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Example</a:t>
            </a:r>
            <a:endParaRPr lang="en-US" altLang="en-US" i="1" dirty="0"/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400" dirty="0"/>
              <a:t>For instance, if </a:t>
            </a:r>
            <a:r>
              <a:rPr lang="en-US" altLang="en-US" sz="2400" i="1" dirty="0"/>
              <a:t>t </a:t>
            </a:r>
            <a:r>
              <a:rPr lang="en-US" altLang="en-US" sz="2400" dirty="0"/>
              <a:t>= 0, then </a:t>
            </a:r>
            <a:r>
              <a:rPr lang="en-US" altLang="en-US" sz="2400" i="1" dirty="0"/>
              <a:t>x </a:t>
            </a:r>
            <a:r>
              <a:rPr lang="en-US" altLang="en-US" sz="2400" dirty="0"/>
              <a:t>= 0, </a:t>
            </a:r>
            <a:r>
              <a:rPr lang="en-US" altLang="en-US" sz="2400" i="1" dirty="0"/>
              <a:t>y </a:t>
            </a:r>
            <a:r>
              <a:rPr lang="en-US" altLang="en-US" sz="2400" dirty="0"/>
              <a:t>= 1, and so the corresponding point is (0, 1). </a:t>
            </a:r>
            <a:br>
              <a:rPr lang="en-US" altLang="en-US" sz="2400" dirty="0"/>
            </a:br>
            <a:endParaRPr lang="en-US" altLang="en-US" sz="2400" dirty="0"/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400" dirty="0"/>
              <a:t>In Figure 2 we plot the points (</a:t>
            </a:r>
            <a:r>
              <a:rPr lang="en-US" altLang="en-US" sz="2400" i="1" dirty="0"/>
              <a:t>x</a:t>
            </a:r>
            <a:r>
              <a:rPr lang="en-US" altLang="en-US" sz="2400" dirty="0"/>
              <a:t>, </a:t>
            </a:r>
            <a:r>
              <a:rPr lang="en-US" altLang="en-US" sz="2400" i="1" dirty="0"/>
              <a:t>y</a:t>
            </a:r>
            <a:r>
              <a:rPr lang="en-US" altLang="en-US" sz="2400" dirty="0"/>
              <a:t>)</a:t>
            </a:r>
            <a:r>
              <a:rPr lang="en-US" altLang="en-US" sz="2400" i="1" dirty="0"/>
              <a:t> </a:t>
            </a:r>
            <a:r>
              <a:rPr lang="en-US" altLang="en-US" sz="2400" dirty="0"/>
              <a:t>determined by several values of the parameter and we join them to produce a curve.</a:t>
            </a:r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endParaRPr lang="en-US" altLang="en-US" sz="2400" dirty="0"/>
          </a:p>
        </p:txBody>
      </p:sp>
      <p:pic>
        <p:nvPicPr>
          <p:cNvPr id="139270" name="Picture 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733800"/>
            <a:ext cx="2741613" cy="233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9271" name="Rectangle 7"/>
          <p:cNvSpPr>
            <a:spLocks noChangeArrowheads="1"/>
          </p:cNvSpPr>
          <p:nvPr/>
        </p:nvSpPr>
        <p:spPr bwMode="auto">
          <a:xfrm>
            <a:off x="4038600" y="6172200"/>
            <a:ext cx="7778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/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2142757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9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9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9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39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Hypotrochoid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80" y="3267169"/>
            <a:ext cx="4051300" cy="546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280" y="2706611"/>
            <a:ext cx="4114800" cy="546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3920" y="4186007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R=5, r=3, d=5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flipH="1">
            <a:off x="4185801" y="4186007"/>
            <a:ext cx="50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=d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40080" y="1592611"/>
            <a:ext cx="81381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52525"/>
                </a:solidFill>
                <a:latin typeface="Arial" charset="0"/>
              </a:rPr>
              <a:t>A </a:t>
            </a:r>
            <a:r>
              <a:rPr lang="en-US" b="1" dirty="0" err="1">
                <a:solidFill>
                  <a:srgbClr val="252525"/>
                </a:solidFill>
                <a:latin typeface="Arial" charset="0"/>
              </a:rPr>
              <a:t>hypotrochoid</a:t>
            </a:r>
            <a:r>
              <a:rPr lang="en-US" dirty="0">
                <a:solidFill>
                  <a:srgbClr val="252525"/>
                </a:solidFill>
                <a:latin typeface="Arial" charset="0"/>
              </a:rPr>
              <a:t> is a </a:t>
            </a:r>
            <a:r>
              <a:rPr lang="en-US" dirty="0">
                <a:solidFill>
                  <a:srgbClr val="0B0080"/>
                </a:solidFill>
                <a:latin typeface="Arial" charset="0"/>
                <a:hlinkClick r:id="rId4" tooltip="Roulette (curve)"/>
              </a:rPr>
              <a:t>roulette</a:t>
            </a:r>
            <a:r>
              <a:rPr lang="en-US" dirty="0">
                <a:solidFill>
                  <a:srgbClr val="252525"/>
                </a:solidFill>
                <a:latin typeface="Arial" charset="0"/>
              </a:rPr>
              <a:t> traced by a point attached to a </a:t>
            </a:r>
            <a:r>
              <a:rPr lang="en-US" dirty="0">
                <a:solidFill>
                  <a:srgbClr val="0B0080"/>
                </a:solidFill>
                <a:latin typeface="Arial" charset="0"/>
                <a:hlinkClick r:id="rId5" tooltip="Circle"/>
              </a:rPr>
              <a:t>circle</a:t>
            </a:r>
            <a:r>
              <a:rPr lang="en-US" dirty="0">
                <a:solidFill>
                  <a:srgbClr val="252525"/>
                </a:solidFill>
                <a:latin typeface="Arial" charset="0"/>
              </a:rPr>
              <a:t> of </a:t>
            </a:r>
            <a:r>
              <a:rPr lang="en-US" dirty="0">
                <a:solidFill>
                  <a:srgbClr val="0B0080"/>
                </a:solidFill>
                <a:latin typeface="Arial" charset="0"/>
                <a:hlinkClick r:id="rId6" tooltip="Radius"/>
              </a:rPr>
              <a:t>radius</a:t>
            </a:r>
            <a:r>
              <a:rPr lang="en-US" dirty="0">
                <a:solidFill>
                  <a:srgbClr val="252525"/>
                </a:solidFill>
                <a:latin typeface="Arial" charset="0"/>
              </a:rPr>
              <a:t> </a:t>
            </a:r>
            <a:r>
              <a:rPr lang="en-US" i="1" dirty="0" smtClean="0">
                <a:solidFill>
                  <a:srgbClr val="252525"/>
                </a:solidFill>
                <a:latin typeface="Arial" charset="0"/>
              </a:rPr>
              <a:t>r </a:t>
            </a:r>
            <a:r>
              <a:rPr lang="en-US" dirty="0" smtClean="0">
                <a:solidFill>
                  <a:srgbClr val="252525"/>
                </a:solidFill>
                <a:latin typeface="Arial" charset="0"/>
              </a:rPr>
              <a:t>rolling </a:t>
            </a:r>
            <a:r>
              <a:rPr lang="en-US" dirty="0">
                <a:solidFill>
                  <a:srgbClr val="252525"/>
                </a:solidFill>
                <a:latin typeface="Arial" charset="0"/>
              </a:rPr>
              <a:t>around the inside of a fixed circle of radius </a:t>
            </a:r>
            <a:r>
              <a:rPr lang="en-US" i="1" dirty="0">
                <a:solidFill>
                  <a:srgbClr val="252525"/>
                </a:solidFill>
                <a:latin typeface="Arial" charset="0"/>
              </a:rPr>
              <a:t>R</a:t>
            </a:r>
            <a:r>
              <a:rPr lang="en-US" dirty="0">
                <a:solidFill>
                  <a:srgbClr val="252525"/>
                </a:solidFill>
                <a:latin typeface="Arial" charset="0"/>
              </a:rPr>
              <a:t>, where the point is </a:t>
            </a:r>
            <a:r>
              <a:rPr lang="en-US" dirty="0" smtClean="0">
                <a:solidFill>
                  <a:srgbClr val="252525"/>
                </a:solidFill>
                <a:latin typeface="Arial" charset="0"/>
              </a:rPr>
              <a:t>a </a:t>
            </a:r>
            <a:r>
              <a:rPr lang="en-US" dirty="0" smtClean="0">
                <a:solidFill>
                  <a:srgbClr val="0B0080"/>
                </a:solidFill>
                <a:latin typeface="Arial" charset="0"/>
                <a:hlinkClick r:id="rId7" tooltip="Distance"/>
              </a:rPr>
              <a:t>distance</a:t>
            </a:r>
            <a:r>
              <a:rPr lang="en-US" dirty="0">
                <a:solidFill>
                  <a:srgbClr val="252525"/>
                </a:solidFill>
                <a:latin typeface="Arial" charset="0"/>
              </a:rPr>
              <a:t> </a:t>
            </a:r>
            <a:r>
              <a:rPr lang="en-US" i="1" dirty="0">
                <a:solidFill>
                  <a:srgbClr val="252525"/>
                </a:solidFill>
                <a:latin typeface="Arial" charset="0"/>
              </a:rPr>
              <a:t>d</a:t>
            </a:r>
            <a:r>
              <a:rPr lang="en-US" dirty="0">
                <a:solidFill>
                  <a:srgbClr val="252525"/>
                </a:solidFill>
                <a:latin typeface="Arial" charset="0"/>
              </a:rPr>
              <a:t> from the center of the interior circle.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969596" y="4236690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52525"/>
                </a:solidFill>
                <a:latin typeface="Arial" charset="0"/>
              </a:rPr>
              <a:t>R </a:t>
            </a:r>
            <a:r>
              <a:rPr lang="en-US" dirty="0">
                <a:solidFill>
                  <a:srgbClr val="252525"/>
                </a:solidFill>
                <a:latin typeface="Arial" charset="0"/>
              </a:rPr>
              <a:t>= 10, r = 5, d = 1</a:t>
            </a:r>
            <a:endParaRPr lang="en-US" dirty="0"/>
          </a:p>
        </p:txBody>
      </p:sp>
      <p:pic>
        <p:nvPicPr>
          <p:cNvPr id="14" name="Picture 13" descr="2-circles_hypotrochoid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616" y="4502423"/>
            <a:ext cx="1859797" cy="1859797"/>
          </a:xfrm>
          <a:prstGeom prst="rect">
            <a:avLst/>
          </a:prstGeom>
        </p:spPr>
      </p:pic>
      <p:pic>
        <p:nvPicPr>
          <p:cNvPr id="15" name="Picture 14" descr="120px-HypotrochoidOutThreeFifths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19" y="4555338"/>
            <a:ext cx="1814605" cy="1814605"/>
          </a:xfrm>
          <a:prstGeom prst="rect">
            <a:avLst/>
          </a:prstGeom>
        </p:spPr>
      </p:pic>
      <p:pic>
        <p:nvPicPr>
          <p:cNvPr id="16" name="Picture 15" descr="220px-Ellipse_as_hypotrochoid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993" y="4568129"/>
            <a:ext cx="1758641" cy="175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Trajectory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049342" y="1988737"/>
            <a:ext cx="4628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Altitude: h(T</a:t>
            </a:r>
            <a:r>
              <a:rPr lang="en-US" dirty="0"/>
              <a:t>) = 2008 - 0.047 T</a:t>
            </a:r>
            <a:r>
              <a:rPr lang="en-US" baseline="30000" dirty="0"/>
              <a:t>3</a:t>
            </a:r>
            <a:r>
              <a:rPr lang="en-US" dirty="0"/>
              <a:t> + 18.3 T</a:t>
            </a:r>
            <a:r>
              <a:rPr lang="en-US" baseline="30000" dirty="0"/>
              <a:t>2</a:t>
            </a:r>
            <a:r>
              <a:rPr lang="en-US" dirty="0"/>
              <a:t> - 345T </a:t>
            </a:r>
          </a:p>
        </p:txBody>
      </p:sp>
      <p:sp>
        <p:nvSpPr>
          <p:cNvPr id="4" name="Rectangle 3"/>
          <p:cNvSpPr/>
          <p:nvPr/>
        </p:nvSpPr>
        <p:spPr>
          <a:xfrm>
            <a:off x="4049342" y="2358069"/>
            <a:ext cx="3999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Down Range Distance: R(T</a:t>
            </a:r>
            <a:r>
              <a:rPr lang="en-US" dirty="0"/>
              <a:t>) = 4680 e</a:t>
            </a:r>
            <a:r>
              <a:rPr lang="en-US" baseline="30000" dirty="0"/>
              <a:t>0.029T</a:t>
            </a:r>
          </a:p>
        </p:txBody>
      </p:sp>
      <p:sp>
        <p:nvSpPr>
          <p:cNvPr id="6" name="Rectangle 5"/>
          <p:cNvSpPr/>
          <p:nvPr/>
        </p:nvSpPr>
        <p:spPr>
          <a:xfrm>
            <a:off x="4049342" y="2814745"/>
            <a:ext cx="3363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 smtClean="0"/>
              <a:t>Speed </a:t>
            </a:r>
            <a:r>
              <a:rPr lang="da-DK" dirty="0"/>
              <a:t>= ( (</a:t>
            </a:r>
            <a:r>
              <a:rPr lang="da-DK" dirty="0" err="1" smtClean="0"/>
              <a:t>dh</a:t>
            </a:r>
            <a:r>
              <a:rPr lang="da-DK" dirty="0" smtClean="0"/>
              <a:t>/</a:t>
            </a:r>
            <a:r>
              <a:rPr lang="da-DK" dirty="0" err="1" smtClean="0"/>
              <a:t>dT</a:t>
            </a:r>
            <a:r>
              <a:rPr lang="da-DK" dirty="0" smtClean="0"/>
              <a:t>)</a:t>
            </a:r>
            <a:r>
              <a:rPr lang="da-DK" baseline="30000" dirty="0" smtClean="0"/>
              <a:t>2</a:t>
            </a:r>
            <a:r>
              <a:rPr lang="da-DK" dirty="0" smtClean="0"/>
              <a:t> </a:t>
            </a:r>
            <a:r>
              <a:rPr lang="da-DK" dirty="0"/>
              <a:t>+ (</a:t>
            </a:r>
            <a:r>
              <a:rPr lang="da-DK" dirty="0" err="1" smtClean="0"/>
              <a:t>dR</a:t>
            </a:r>
            <a:r>
              <a:rPr lang="da-DK" dirty="0" smtClean="0"/>
              <a:t>/</a:t>
            </a:r>
            <a:r>
              <a:rPr lang="da-DK" dirty="0" err="1" smtClean="0"/>
              <a:t>dT</a:t>
            </a:r>
            <a:r>
              <a:rPr lang="da-DK" dirty="0" smtClean="0"/>
              <a:t>)</a:t>
            </a:r>
            <a:r>
              <a:rPr lang="da-DK" baseline="30000" dirty="0" smtClean="0"/>
              <a:t>2</a:t>
            </a:r>
            <a:r>
              <a:rPr lang="da-DK" dirty="0" smtClean="0"/>
              <a:t> </a:t>
            </a:r>
            <a:r>
              <a:rPr lang="da-DK" dirty="0"/>
              <a:t>)</a:t>
            </a:r>
            <a:r>
              <a:rPr lang="da-DK" baseline="30000" dirty="0"/>
              <a:t>1/2</a:t>
            </a:r>
            <a:endParaRPr lang="en-US" baseline="30000" dirty="0"/>
          </a:p>
        </p:txBody>
      </p:sp>
      <p:sp>
        <p:nvSpPr>
          <p:cNvPr id="7" name="Rectangle 6"/>
          <p:cNvSpPr/>
          <p:nvPr/>
        </p:nvSpPr>
        <p:spPr>
          <a:xfrm>
            <a:off x="5706137" y="3995176"/>
            <a:ext cx="3244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 err="1" smtClean="0"/>
              <a:t>dh</a:t>
            </a:r>
            <a:r>
              <a:rPr lang="da-DK" dirty="0" smtClean="0"/>
              <a:t>/</a:t>
            </a:r>
            <a:r>
              <a:rPr lang="da-DK" dirty="0" err="1" smtClean="0"/>
              <a:t>dT</a:t>
            </a:r>
            <a:r>
              <a:rPr lang="da-DK" dirty="0" smtClean="0"/>
              <a:t> </a:t>
            </a:r>
            <a:r>
              <a:rPr lang="da-DK" dirty="0"/>
              <a:t>= - 0.142 T</a:t>
            </a:r>
            <a:r>
              <a:rPr lang="da-DK" baseline="30000" dirty="0"/>
              <a:t>2</a:t>
            </a:r>
            <a:r>
              <a:rPr lang="da-DK" dirty="0"/>
              <a:t> + 36.6 T - 345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06136" y="3662626"/>
            <a:ext cx="2186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 smtClean="0"/>
              <a:t>dR</a:t>
            </a:r>
            <a:r>
              <a:rPr lang="pt-BR" dirty="0" smtClean="0"/>
              <a:t>/</a:t>
            </a:r>
            <a:r>
              <a:rPr lang="pt-BR" dirty="0" err="1" smtClean="0"/>
              <a:t>dT</a:t>
            </a:r>
            <a:r>
              <a:rPr lang="pt-BR" dirty="0" smtClean="0"/>
              <a:t> </a:t>
            </a:r>
            <a:r>
              <a:rPr lang="pt-BR" dirty="0"/>
              <a:t>= 135.7 e </a:t>
            </a:r>
            <a:r>
              <a:rPr lang="pt-BR" baseline="30000" dirty="0"/>
              <a:t>0.029T </a:t>
            </a:r>
            <a:endParaRPr lang="en-US" baseline="30000" dirty="0"/>
          </a:p>
        </p:txBody>
      </p:sp>
      <p:sp>
        <p:nvSpPr>
          <p:cNvPr id="9" name="Rectangle 8"/>
          <p:cNvSpPr/>
          <p:nvPr/>
        </p:nvSpPr>
        <p:spPr>
          <a:xfrm>
            <a:off x="4009292" y="3249454"/>
            <a:ext cx="51347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 </a:t>
            </a:r>
            <a:r>
              <a:rPr lang="pt-BR" dirty="0"/>
              <a:t>( (- 0.142 T</a:t>
            </a:r>
            <a:r>
              <a:rPr lang="pt-BR" baseline="30000" dirty="0"/>
              <a:t>2 </a:t>
            </a:r>
            <a:r>
              <a:rPr lang="pt-BR" dirty="0"/>
              <a:t>+ 36.6 </a:t>
            </a:r>
            <a:r>
              <a:rPr lang="pt-BR" dirty="0" err="1"/>
              <a:t>T</a:t>
            </a:r>
            <a:r>
              <a:rPr lang="pt-BR" dirty="0"/>
              <a:t> - 345 )</a:t>
            </a:r>
            <a:r>
              <a:rPr lang="pt-BR" baseline="30000" dirty="0"/>
              <a:t>2</a:t>
            </a:r>
            <a:r>
              <a:rPr lang="pt-BR" dirty="0"/>
              <a:t> + (135.7 e </a:t>
            </a:r>
            <a:r>
              <a:rPr lang="pt-BR" baseline="30000" dirty="0"/>
              <a:t>0.029T</a:t>
            </a:r>
            <a:r>
              <a:rPr lang="pt-BR" dirty="0"/>
              <a:t> )</a:t>
            </a:r>
            <a:r>
              <a:rPr lang="pt-BR" baseline="30000" dirty="0"/>
              <a:t>2</a:t>
            </a:r>
            <a:r>
              <a:rPr lang="pt-BR" dirty="0"/>
              <a:t> )</a:t>
            </a:r>
            <a:r>
              <a:rPr lang="pt-BR" baseline="30000" dirty="0"/>
              <a:t>1/2</a:t>
            </a:r>
            <a:endParaRPr lang="en-US" baseline="300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217352" y="5915664"/>
            <a:ext cx="17865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003949" y="4623002"/>
            <a:ext cx="0" cy="1292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217352" y="4694213"/>
            <a:ext cx="1786597" cy="1221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91076" y="5915664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R(T)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003949" y="5120272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(T)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rot="19536098">
            <a:off x="5906669" y="487794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S(T)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4" y="1417638"/>
            <a:ext cx="3789727" cy="4616257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754743" y="5368580"/>
            <a:ext cx="1814286" cy="39359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740229" y="1741714"/>
            <a:ext cx="43542" cy="362686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3771" y="5489604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R(T)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83771" y="3662626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(T)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84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6BCED-E8C4-4053-8DF1-B8EF549A0AA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r>
              <a:rPr lang="en-US" smtClean="0">
                <a:solidFill>
                  <a:srgbClr val="000000"/>
                </a:solidFill>
              </a:rPr>
              <a:t>/58</a:t>
            </a:r>
            <a:endParaRPr lang="en-US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19200" y="3429000"/>
                <a:ext cx="6705600" cy="712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latin typeface="Cambria Math"/>
                          </a:rPr>
                          <m:t>𝑑</m:t>
                        </m:r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num>
                      <m:den>
                        <m:r>
                          <a:rPr lang="en-US" sz="2800" i="1" smtClean="0">
                            <a:latin typeface="Cambria Math"/>
                          </a:rPr>
                          <m:t>𝑑</m:t>
                        </m:r>
                        <m:r>
                          <a:rPr lang="en-US" sz="2800" b="0" i="1" smtClean="0">
                            <a:latin typeface="Cambria Math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dirty="0" smtClean="0"/>
                  <a:t> = Velocity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-direction</a:t>
                </a:r>
                <a:r>
                  <a:rPr lang="en-US" dirty="0"/>
                  <a:t> </a:t>
                </a:r>
                <a:r>
                  <a:rPr lang="en-US" dirty="0" smtClean="0"/>
                  <a:t>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2800" i="1">
                            <a:latin typeface="Cambria Math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dirty="0"/>
                  <a:t> = Velocity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𝑦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smtClean="0"/>
                  <a:t>direction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429000"/>
                <a:ext cx="6705600" cy="712887"/>
              </a:xfrm>
              <a:prstGeom prst="rect">
                <a:avLst/>
              </a:prstGeom>
              <a:blipFill rotWithShape="1">
                <a:blip r:embed="rId3"/>
                <a:stretch>
                  <a:fillRect r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417135" y="1969532"/>
                <a:ext cx="207345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/>
                        </a:rPr>
                        <m:t>𝒙</m:t>
                      </m:r>
                      <m:r>
                        <a:rPr lang="en-US" sz="2800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𝒕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/>
                            </a:rPr>
                            <m:t>𝟑</m:t>
                          </m:r>
                        </m:sup>
                      </m:sSup>
                      <m:r>
                        <a:rPr lang="en-US" sz="2800" b="1" i="1" smtClean="0">
                          <a:latin typeface="Cambria Math"/>
                        </a:rPr>
                        <m:t>−</m:t>
                      </m:r>
                      <m:r>
                        <a:rPr lang="en-US" sz="2800" b="1" i="1" smtClean="0">
                          <a:latin typeface="Cambria Math"/>
                        </a:rPr>
                        <m:t>𝟑</m:t>
                      </m:r>
                      <m:r>
                        <a:rPr lang="en-US" sz="2800" b="1" i="1" smtClean="0">
                          <a:latin typeface="Cambria Math"/>
                        </a:rPr>
                        <m:t>𝒕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135" y="1969532"/>
                <a:ext cx="2073453" cy="53296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81600" y="1969532"/>
                <a:ext cx="208146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/>
                        </a:rPr>
                        <m:t>𝒚</m:t>
                      </m:r>
                      <m:r>
                        <a:rPr lang="en-US" sz="2800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𝒕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/>
                        </a:rPr>
                        <m:t>−</m:t>
                      </m:r>
                      <m:r>
                        <a:rPr lang="en-US" sz="2800" b="1" i="1" smtClean="0">
                          <a:latin typeface="Cambria Math"/>
                        </a:rPr>
                        <m:t>𝟐</m:t>
                      </m:r>
                      <m:r>
                        <a:rPr lang="en-US" sz="2800" b="1" i="1" smtClean="0">
                          <a:latin typeface="Cambria Math"/>
                        </a:rPr>
                        <m:t>𝒕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1969532"/>
                <a:ext cx="2081467" cy="53296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41595" y="4191000"/>
                <a:ext cx="2368405" cy="910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𝑑𝑥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800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𝟑</m:t>
                          </m:r>
                          <m:r>
                            <a:rPr lang="en-US" sz="2800" b="1" i="1" smtClean="0">
                              <a:latin typeface="Cambria Math"/>
                            </a:rPr>
                            <m:t>𝒕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/>
                        </a:rPr>
                        <m:t>−</m:t>
                      </m:r>
                      <m:r>
                        <a:rPr lang="en-US" sz="2800" b="1" i="1" smtClean="0">
                          <a:latin typeface="Cambria Math"/>
                        </a:rPr>
                        <m:t>𝟑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595" y="4191000"/>
                <a:ext cx="2368405" cy="91076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186950" y="4191000"/>
                <a:ext cx="2204450" cy="910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800" b="1" i="1" smtClean="0">
                          <a:latin typeface="Cambria Math"/>
                        </a:rPr>
                        <m:t>=</m:t>
                      </m:r>
                      <m:r>
                        <a:rPr lang="en-US" sz="2800" b="1" i="1" smtClean="0">
                          <a:latin typeface="Cambria Math"/>
                        </a:rPr>
                        <m:t>𝟐</m:t>
                      </m:r>
                      <m:r>
                        <a:rPr lang="en-US" sz="2800" b="1" i="1" smtClean="0">
                          <a:latin typeface="Cambria Math"/>
                        </a:rPr>
                        <m:t>𝒕</m:t>
                      </m:r>
                      <m:r>
                        <a:rPr lang="en-US" sz="2800" b="1" i="1" smtClean="0">
                          <a:latin typeface="Cambria Math"/>
                        </a:rPr>
                        <m:t>−</m:t>
                      </m:r>
                      <m:r>
                        <a:rPr lang="en-US" sz="2800" b="1" i="1" smtClean="0">
                          <a:latin typeface="Cambria Math"/>
                        </a:rPr>
                        <m:t>𝟐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950" y="4191000"/>
                <a:ext cx="2204450" cy="91076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2260" y="1600200"/>
                <a:ext cx="822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𝑦</m:t>
                    </m:r>
                  </m:oMath>
                </a14:m>
                <a:r>
                  <a:rPr lang="en-US" dirty="0" smtClean="0"/>
                  <a:t> in meters, a particle moves according to the parametric equation: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60" y="1600200"/>
                <a:ext cx="8229600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667" t="-833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542260" y="2502498"/>
            <a:ext cx="7839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 smtClean="0"/>
              <a:t>Does the particle ever stop?</a:t>
            </a:r>
          </a:p>
          <a:p>
            <a:pPr marL="342900" indent="-342900">
              <a:buAutoNum type="alphaLcParenR"/>
            </a:pPr>
            <a:r>
              <a:rPr lang="en-US" dirty="0" smtClean="0"/>
              <a:t>Is the particle ever moving straight left or right </a:t>
            </a:r>
            <a:r>
              <a:rPr lang="en-US" dirty="0" smtClean="0"/>
              <a:t>horizontally (x)?</a:t>
            </a:r>
            <a:endParaRPr lang="en-US" dirty="0" smtClean="0"/>
          </a:p>
          <a:p>
            <a:pPr marL="342900" indent="-342900">
              <a:buAutoNum type="alphaLcParenR"/>
            </a:pPr>
            <a:r>
              <a:rPr lang="en-US" dirty="0" smtClean="0"/>
              <a:t>Is the particle ever moving straight up or down </a:t>
            </a:r>
            <a:r>
              <a:rPr lang="en-US" dirty="0" smtClean="0"/>
              <a:t>vertically (y)?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588213" y="5298371"/>
                <a:ext cx="214558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/>
                            </a:rPr>
                            <m:t>𝟑</m:t>
                          </m:r>
                          <m:r>
                            <a:rPr lang="en-US" sz="2800" b="1" i="1" smtClean="0">
                              <a:latin typeface="Cambria Math"/>
                            </a:rPr>
                            <m:t>𝒕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/>
                        </a:rPr>
                        <m:t>−</m:t>
                      </m:r>
                      <m:r>
                        <a:rPr lang="en-US" sz="2800" b="1" i="1" smtClean="0">
                          <a:latin typeface="Cambria Math"/>
                        </a:rPr>
                        <m:t>𝟑</m:t>
                      </m:r>
                      <m:r>
                        <a:rPr lang="en-US" sz="2800" b="1" i="1" smtClean="0">
                          <a:latin typeface="Cambria Math"/>
                        </a:rPr>
                        <m:t>=</m:t>
                      </m:r>
                      <m:r>
                        <a:rPr lang="en-US" sz="28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213" y="5298371"/>
                <a:ext cx="2145587" cy="532966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265383" y="5298371"/>
                <a:ext cx="19736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/>
                        </a:rPr>
                        <m:t>𝟐</m:t>
                      </m:r>
                      <m:r>
                        <a:rPr lang="en-US" sz="2800" b="1" i="1" smtClean="0">
                          <a:latin typeface="Cambria Math"/>
                        </a:rPr>
                        <m:t>𝒕</m:t>
                      </m:r>
                      <m:r>
                        <a:rPr lang="en-US" sz="2800" b="1" i="1" smtClean="0">
                          <a:latin typeface="Cambria Math"/>
                        </a:rPr>
                        <m:t>−</m:t>
                      </m:r>
                      <m:r>
                        <a:rPr lang="en-US" sz="2800" b="1" i="1" smtClean="0">
                          <a:latin typeface="Cambria Math"/>
                        </a:rPr>
                        <m:t>𝟐</m:t>
                      </m:r>
                      <m:r>
                        <a:rPr lang="en-US" sz="2800" b="1" i="1" smtClean="0">
                          <a:latin typeface="Cambria Math"/>
                        </a:rPr>
                        <m:t>=</m:t>
                      </m:r>
                      <m:r>
                        <a:rPr lang="en-US" sz="28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383" y="5298371"/>
                <a:ext cx="1973617" cy="5232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892118" y="5867400"/>
                <a:ext cx="13844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/>
                        </a:rPr>
                        <m:t>𝒕</m:t>
                      </m:r>
                      <m:r>
                        <a:rPr lang="en-US" sz="2800" b="1" i="1" smtClean="0">
                          <a:latin typeface="Cambria Math"/>
                        </a:rPr>
                        <m:t>=∓</m:t>
                      </m:r>
                      <m:r>
                        <a:rPr lang="en-US" sz="2800" b="1" i="1" smtClean="0">
                          <a:latin typeface="Cambria Math"/>
                          <a:ea typeface="Cambria Math"/>
                        </a:rPr>
                        <m:t>𝟏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118" y="5867400"/>
                <a:ext cx="1384482" cy="52322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665019" y="5831337"/>
                <a:ext cx="111678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/>
                        </a:rPr>
                        <m:t>𝒕</m:t>
                      </m:r>
                      <m:r>
                        <a:rPr lang="en-US" sz="2800" b="1" i="1" smtClean="0">
                          <a:latin typeface="Cambria Math"/>
                        </a:rPr>
                        <m:t>=</m:t>
                      </m:r>
                      <m:r>
                        <a:rPr lang="en-US" sz="2800" b="1" i="1" smtClean="0">
                          <a:latin typeface="Cambria Math"/>
                          <a:ea typeface="Cambria Math"/>
                        </a:rPr>
                        <m:t>𝟏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019" y="5831337"/>
                <a:ext cx="1116781" cy="52322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 bwMode="auto">
          <a:xfrm>
            <a:off x="1870852" y="3328243"/>
            <a:ext cx="2243947" cy="914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108075" marR="0" indent="-30480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969696"/>
              </a:buClr>
              <a:buSzPct val="80000"/>
              <a:buFont typeface="Wingdings" pitchFamily="2" charset="2"/>
              <a:buChar char="n"/>
              <a:tabLst/>
            </a:pPr>
            <a:endParaRPr kumimoji="0" 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3390266"/>
            <a:ext cx="2243947" cy="914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108075" marR="0" indent="-30480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969696"/>
              </a:buClr>
              <a:buSzPct val="80000"/>
              <a:buFont typeface="Wingdings" pitchFamily="2" charset="2"/>
              <a:buChar char="n"/>
              <a:tabLst/>
            </a:pPr>
            <a:endParaRPr kumimoji="0" 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99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 build="p"/>
      <p:bldP spid="14" grpId="0"/>
      <p:bldP spid="15" grpId="0"/>
      <p:bldP spid="16" grpId="0"/>
      <p:bldP spid="17" grpId="0"/>
      <p:bldP spid="3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4B76266F87994DAA66D0D54D58D7A7" ma:contentTypeVersion="2" ma:contentTypeDescription="Create a new document." ma:contentTypeScope="" ma:versionID="459a7a021d7de9d1dff5a1bbf9ea6975">
  <xsd:schema xmlns:xsd="http://www.w3.org/2001/XMLSchema" xmlns:xs="http://www.w3.org/2001/XMLSchema" xmlns:p="http://schemas.microsoft.com/office/2006/metadata/properties" xmlns:ns2="e1f6cb1f-7c95-4a72-8369-b6b5464bd620" targetNamespace="http://schemas.microsoft.com/office/2006/metadata/properties" ma:root="true" ma:fieldsID="1c4a8882a4f9d870f8b4faca1aea1098" ns2:_="">
    <xsd:import namespace="e1f6cb1f-7c95-4a72-8369-b6b5464bd62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f6cb1f-7c95-4a72-8369-b6b5464bd62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1f6cb1f-7c95-4a72-8369-b6b5464bd620">WNAA5TKYMJS6-322-61</_dlc_DocId>
    <_dlc_DocIdUrl xmlns="e1f6cb1f-7c95-4a72-8369-b6b5464bd620">
      <Url>https://eis.usafa.edu/academics/math/DFMS_Course_Sites/Fall_2014_Courses/Math_152/_layouts/DocIdRedir.aspx?ID=WNAA5TKYMJS6-322-61</Url>
      <Description>WNAA5TKYMJS6-322-61</Description>
    </_dlc_DocIdUrl>
  </documentManagement>
</p:properties>
</file>

<file path=customXml/itemProps1.xml><?xml version="1.0" encoding="utf-8"?>
<ds:datastoreItem xmlns:ds="http://schemas.openxmlformats.org/officeDocument/2006/customXml" ds:itemID="{07335198-23E3-4D4E-9501-08533706BEC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12AA6E-6418-4B2B-8E2A-4160DFDC7D05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8B78A257-7EA9-40C3-961C-CBB1DC0115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f6cb1f-7c95-4a72-8369-b6b5464bd6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2062D97E-C9E4-489E-8A5B-E53CBB543224}">
  <ds:schemaRefs>
    <ds:schemaRef ds:uri="http://schemas.microsoft.com/office/2006/metadata/properties"/>
    <ds:schemaRef ds:uri="http://schemas.microsoft.com/office/infopath/2007/PartnerControls"/>
    <ds:schemaRef ds:uri="e1f6cb1f-7c95-4a72-8369-b6b5464bd62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36803</TotalTime>
  <Words>677</Words>
  <Application>Microsoft Macintosh PowerPoint</Application>
  <PresentationFormat>On-screen Show (4:3)</PresentationFormat>
  <Paragraphs>143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Cambria Math</vt:lpstr>
      <vt:lpstr>Century Schoolbook</vt:lpstr>
      <vt:lpstr>Verdana</vt:lpstr>
      <vt:lpstr>Wingdings</vt:lpstr>
      <vt:lpstr>Arial</vt:lpstr>
      <vt:lpstr>Office Theme</vt:lpstr>
      <vt:lpstr>Review for GR</vt:lpstr>
      <vt:lpstr>Math 152</vt:lpstr>
      <vt:lpstr>Curves Defined by Parametric Equations</vt:lpstr>
      <vt:lpstr>Curves Defined by Parametric Equations</vt:lpstr>
      <vt:lpstr>Example</vt:lpstr>
      <vt:lpstr>Example</vt:lpstr>
      <vt:lpstr>Hypotrochoid</vt:lpstr>
      <vt:lpstr>Launch Trajectory</vt:lpstr>
      <vt:lpstr>Speed</vt:lpstr>
      <vt:lpstr>Example</vt:lpstr>
      <vt:lpstr>PowerPoint Presentation</vt:lpstr>
      <vt:lpstr>Cartesian From Parametric</vt:lpstr>
      <vt:lpstr>Board Work</vt:lpstr>
      <vt:lpstr>PowerPoint Presentation</vt:lpstr>
      <vt:lpstr>Solutions</vt:lpstr>
      <vt:lpstr>10.1 #2</vt:lpstr>
      <vt:lpstr>10.1 #7</vt:lpstr>
      <vt:lpstr>10.1#11</vt:lpstr>
      <vt:lpstr>10.1 #19 </vt:lpstr>
      <vt:lpstr>10.1 #46a</vt:lpstr>
    </vt:vector>
  </TitlesOfParts>
  <Company>USAFA/DFMS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M142 - Section 6.2 Constructing Antiderivatives Analytically</dc:title>
  <dc:subject>Spring 2013 - M142 - Section 6.2</dc:subject>
  <dc:creator>Thomas.Fulton@usafa.edu</dc:creator>
  <cp:lastModifiedBy>Microsoft Office User</cp:lastModifiedBy>
  <cp:revision>311</cp:revision>
  <cp:lastPrinted>2014-03-17T15:16:01Z</cp:lastPrinted>
  <dcterms:created xsi:type="dcterms:W3CDTF">2012-07-23T15:58:59Z</dcterms:created>
  <dcterms:modified xsi:type="dcterms:W3CDTF">2015-04-18T03:46:58Z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0x010100474B76266F87994DAA66D0D54D58D7A7</vt:lpwstr>
  </property>
  <property fmtid="{D5CDD505-2E9C-101B-9397-08002B2CF9AE}" pid="3" name="_dlc_DocIdItemGuid">
    <vt:lpwstr>a589d34a-ea43-4d17-83fb-94e62632b6ed</vt:lpwstr>
  </property>
</Properties>
</file>